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handoutMasterIdLst>
    <p:handoutMasterId r:id="rId24"/>
  </p:handoutMasterIdLst>
  <p:sldIdLst>
    <p:sldId id="256" r:id="rId2"/>
    <p:sldId id="410" r:id="rId3"/>
    <p:sldId id="415" r:id="rId4"/>
    <p:sldId id="404" r:id="rId5"/>
    <p:sldId id="399" r:id="rId6"/>
    <p:sldId id="411" r:id="rId7"/>
    <p:sldId id="430" r:id="rId8"/>
    <p:sldId id="400" r:id="rId9"/>
    <p:sldId id="412" r:id="rId10"/>
    <p:sldId id="420" r:id="rId11"/>
    <p:sldId id="413" r:id="rId12"/>
    <p:sldId id="409" r:id="rId13"/>
    <p:sldId id="434" r:id="rId14"/>
    <p:sldId id="407" r:id="rId15"/>
    <p:sldId id="421" r:id="rId16"/>
    <p:sldId id="340" r:id="rId17"/>
    <p:sldId id="414" r:id="rId18"/>
    <p:sldId id="416" r:id="rId19"/>
    <p:sldId id="431" r:id="rId20"/>
    <p:sldId id="418" r:id="rId21"/>
    <p:sldId id="419" r:id="rId22"/>
  </p:sldIdLst>
  <p:sldSz cx="9144000" cy="6858000" type="screen4x3"/>
  <p:notesSz cx="6805613" cy="99441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3" autoAdjust="0"/>
    <p:restoredTop sz="61420" autoAdjust="0"/>
  </p:normalViewPr>
  <p:slideViewPr>
    <p:cSldViewPr>
      <p:cViewPr>
        <p:scale>
          <a:sx n="60" d="100"/>
          <a:sy n="60" d="100"/>
        </p:scale>
        <p:origin x="-2988" y="-22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a:defRPr sz="1200"/>
            </a:lvl1pPr>
          </a:lstStyle>
          <a:p>
            <a:fld id="{C38470F3-5735-4016-A227-B0A42D18FE92}" type="datetimeFigureOut">
              <a:rPr lang="nl-NL" smtClean="0"/>
              <a:t>11-9-2019</a:t>
            </a:fld>
            <a:endParaRPr lang="nl-NL"/>
          </a:p>
        </p:txBody>
      </p:sp>
      <p:sp>
        <p:nvSpPr>
          <p:cNvPr id="4" name="Tijdelijke aanduiding voor voettekst 3"/>
          <p:cNvSpPr>
            <a:spLocks noGrp="1"/>
          </p:cNvSpPr>
          <p:nvPr>
            <p:ph type="ftr" sz="quarter" idx="2"/>
          </p:nvPr>
        </p:nvSpPr>
        <p:spPr>
          <a:xfrm>
            <a:off x="0" y="9445625"/>
            <a:ext cx="2949575" cy="496888"/>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4450" y="9445625"/>
            <a:ext cx="2949575" cy="496888"/>
          </a:xfrm>
          <a:prstGeom prst="rect">
            <a:avLst/>
          </a:prstGeom>
        </p:spPr>
        <p:txBody>
          <a:bodyPr vert="horz" lIns="91440" tIns="45720" rIns="91440" bIns="45720" rtlCol="0" anchor="b"/>
          <a:lstStyle>
            <a:lvl1pPr algn="r">
              <a:defRPr sz="1200"/>
            </a:lvl1pPr>
          </a:lstStyle>
          <a:p>
            <a:fld id="{FC753A32-69FF-4A36-BF6C-ECB74A673C6F}" type="slidenum">
              <a:rPr lang="nl-NL" smtClean="0"/>
              <a:t>‹nr.›</a:t>
            </a:fld>
            <a:endParaRPr lang="nl-NL"/>
          </a:p>
        </p:txBody>
      </p:sp>
    </p:spTree>
    <p:extLst>
      <p:ext uri="{BB962C8B-B14F-4D97-AF65-F5344CB8AC3E}">
        <p14:creationId xmlns:p14="http://schemas.microsoft.com/office/powerpoint/2010/main" val="4289661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4939" y="0"/>
            <a:ext cx="2949099" cy="497205"/>
          </a:xfrm>
          <a:prstGeom prst="rect">
            <a:avLst/>
          </a:prstGeom>
        </p:spPr>
        <p:txBody>
          <a:bodyPr vert="horz" lIns="91440" tIns="45720" rIns="91440" bIns="45720" rtlCol="0"/>
          <a:lstStyle>
            <a:lvl1pPr algn="r">
              <a:defRPr sz="1200"/>
            </a:lvl1pPr>
          </a:lstStyle>
          <a:p>
            <a:fld id="{6BB14085-B82A-44EC-8E2E-EC6F6B08BBA3}" type="datetimeFigureOut">
              <a:rPr lang="nl-NL" smtClean="0"/>
              <a:t>11-9-2019</a:t>
            </a:fld>
            <a:endParaRPr lang="nl-NL"/>
          </a:p>
        </p:txBody>
      </p:sp>
      <p:sp>
        <p:nvSpPr>
          <p:cNvPr id="4" name="Tijdelijke aanduiding voor dia-afbeelding 3"/>
          <p:cNvSpPr>
            <a:spLocks noGrp="1" noRot="1" noChangeAspect="1"/>
          </p:cNvSpPr>
          <p:nvPr>
            <p:ph type="sldImg" idx="2"/>
          </p:nvPr>
        </p:nvSpPr>
        <p:spPr>
          <a:xfrm>
            <a:off x="917575" y="746125"/>
            <a:ext cx="4972050" cy="3729038"/>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a:defRPr sz="1200"/>
            </a:lvl1pPr>
          </a:lstStyle>
          <a:p>
            <a:fld id="{00888981-A8A4-409A-B377-0D5D254227E7}" type="slidenum">
              <a:rPr lang="nl-NL" smtClean="0"/>
              <a:t>‹nr.›</a:t>
            </a:fld>
            <a:endParaRPr lang="nl-NL"/>
          </a:p>
        </p:txBody>
      </p:sp>
    </p:spTree>
    <p:extLst>
      <p:ext uri="{BB962C8B-B14F-4D97-AF65-F5344CB8AC3E}">
        <p14:creationId xmlns:p14="http://schemas.microsoft.com/office/powerpoint/2010/main" val="3747982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0888981-A8A4-409A-B377-0D5D254227E7}" type="slidenum">
              <a:rPr lang="nl-NL" smtClean="0"/>
              <a:t>1</a:t>
            </a:fld>
            <a:endParaRPr lang="nl-NL"/>
          </a:p>
        </p:txBody>
      </p:sp>
    </p:spTree>
    <p:extLst>
      <p:ext uri="{BB962C8B-B14F-4D97-AF65-F5344CB8AC3E}">
        <p14:creationId xmlns:p14="http://schemas.microsoft.com/office/powerpoint/2010/main" val="258033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17575" y="746125"/>
            <a:ext cx="4972050" cy="3729038"/>
          </a:xfrm>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Slim Watermanagement is kennisintensief en vraagt investering in het vergroten van de</a:t>
            </a:r>
            <a:r>
              <a:rPr lang="nl-NL" baseline="0" dirty="0" smtClean="0"/>
              <a:t> </a:t>
            </a:r>
            <a:r>
              <a:rPr lang="nl-NL" dirty="0" smtClean="0"/>
              <a:t>kennis.</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smtClean="0"/>
              <a:t>Enerzijds om het watersysteem nog beter te leren kennen en anderzijds om de instrumenten te kunnen verbeteren.</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smtClean="0"/>
              <a:t>Samenwerking met kennisinstituten/centra en marktpartijen is hierbij onontbeerlijk en vragen worden door de waterbeheerders gezamenlijk op ‘de markt’ gezet. </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Slim Watermanagement is één van de NKWK onderzoekslijnen. </a:t>
            </a: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Voorbeelden van lopende kennis onderzoeken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smtClean="0"/>
              <a:t>NWO onderzoek SWM-EVAP dat gericht is op een beter inzicht krijgen in de verdamping. Dit wordt uitgevoerd door KNMI, WUR, Deltares en HKV en ondersteund door Rijkswaterstaat.</a:t>
            </a:r>
            <a:br>
              <a:rPr lang="nl-NL" dirty="0" smtClean="0"/>
            </a:br>
            <a:r>
              <a:rPr lang="nl-NL" sz="1200" kern="1200" dirty="0" smtClean="0">
                <a:solidFill>
                  <a:schemeClr val="tx1"/>
                </a:solidFill>
                <a:effectLst/>
                <a:latin typeface="+mn-lt"/>
                <a:ea typeface="+mn-ea"/>
                <a:cs typeface="+mn-cs"/>
              </a:rPr>
              <a:t>Het onderzoek richt zich op de ontwikkeling van een verbeterd monitoring- en voorspelsysteem voor verdamping en afgeleide grootheden als bodemvocht en waterstanden. </a:t>
            </a:r>
            <a:endParaRPr lang="nl-NL" dirty="0" smtClean="0">
              <a:sym typeface="Wingdings" panose="05000000000000000000" pitchFamily="2" charset="2"/>
            </a:endParaRPr>
          </a:p>
          <a:p>
            <a:pPr marL="171450" indent="-171450">
              <a:buFont typeface="Arial" panose="020B0604020202020204" pitchFamily="34" charset="0"/>
              <a:buChar char="•"/>
            </a:pPr>
            <a:r>
              <a:rPr lang="nl-NL" dirty="0" smtClean="0">
                <a:sym typeface="Wingdings" panose="05000000000000000000" pitchFamily="2" charset="2"/>
              </a:rPr>
              <a:t>Bijdrage aan onderzoek WIWB;</a:t>
            </a:r>
            <a:r>
              <a:rPr lang="nl-NL" baseline="0" dirty="0" smtClean="0">
                <a:sym typeface="Wingdings" panose="05000000000000000000" pitchFamily="2" charset="2"/>
              </a:rPr>
              <a:t> </a:t>
            </a:r>
            <a:r>
              <a:rPr lang="nl-NL" dirty="0" smtClean="0">
                <a:sym typeface="Wingdings" panose="05000000000000000000" pitchFamily="2" charset="2"/>
              </a:rPr>
              <a:t>verbeteren neerslaginformatie samen met KNMI door radarcomposiet. Een dergelijk radarcomposiet helpt de Nederlandse waterbeheerders om betrouwbaardere</a:t>
            </a:r>
            <a:r>
              <a:rPr lang="nl-NL" baseline="0" dirty="0" smtClean="0">
                <a:sym typeface="Wingdings" panose="05000000000000000000" pitchFamily="2" charset="2"/>
              </a:rPr>
              <a:t> informatie te krijgen over neerslag (voor het operationeel beheer en de hydrologische modellen)</a:t>
            </a:r>
            <a:r>
              <a:rPr lang="nl-NL" dirty="0" smtClean="0">
                <a:sym typeface="Wingdings" panose="05000000000000000000" pitchFamily="2" charset="2"/>
              </a:rPr>
              <a:t>.  Zie figuur op de dia.</a:t>
            </a:r>
          </a:p>
        </p:txBody>
      </p:sp>
      <p:sp>
        <p:nvSpPr>
          <p:cNvPr id="4" name="Tijdelijke aanduiding voor dianummer 3"/>
          <p:cNvSpPr>
            <a:spLocks noGrp="1"/>
          </p:cNvSpPr>
          <p:nvPr>
            <p:ph type="sldNum" sz="quarter" idx="10"/>
          </p:nvPr>
        </p:nvSpPr>
        <p:spPr/>
        <p:txBody>
          <a:bodyPr/>
          <a:lstStyle/>
          <a:p>
            <a:fld id="{00888981-A8A4-409A-B377-0D5D254227E7}" type="slidenum">
              <a:rPr lang="nl-NL" smtClean="0">
                <a:solidFill>
                  <a:prstClr val="black"/>
                </a:solidFill>
              </a:rPr>
              <a:pPr/>
              <a:t>10</a:t>
            </a:fld>
            <a:endParaRPr lang="nl-NL">
              <a:solidFill>
                <a:prstClr val="black"/>
              </a:solidFill>
            </a:endParaRPr>
          </a:p>
        </p:txBody>
      </p:sp>
    </p:spTree>
    <p:extLst>
      <p:ext uri="{BB962C8B-B14F-4D97-AF65-F5344CB8AC3E}">
        <p14:creationId xmlns:p14="http://schemas.microsoft.com/office/powerpoint/2010/main" val="2938187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17575" y="746125"/>
            <a:ext cx="4972050" cy="3729038"/>
          </a:xfrm>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Bij de instrumenten onderscheid we de volgende vier</a:t>
            </a:r>
            <a:r>
              <a:rPr lang="nl-NL" sz="1200" kern="1200" baseline="0" dirty="0" smtClean="0">
                <a:solidFill>
                  <a:schemeClr val="tx1"/>
                </a:solidFill>
                <a:effectLst/>
                <a:latin typeface="+mn-lt"/>
                <a:ea typeface="+mn-ea"/>
                <a:cs typeface="+mn-cs"/>
              </a:rPr>
              <a:t> categorieën</a:t>
            </a:r>
            <a:r>
              <a:rPr lang="nl-NL" sz="1200" kern="1200" dirty="0" smtClean="0">
                <a:solidFill>
                  <a:schemeClr val="tx1"/>
                </a:solidFill>
                <a:effectLst/>
                <a:latin typeface="+mn-lt"/>
                <a:ea typeface="+mn-ea"/>
                <a:cs typeface="+mn-cs"/>
              </a:rPr>
              <a:t>:</a:t>
            </a:r>
          </a:p>
          <a:p>
            <a:pPr marL="228600" lvl="0" indent="-228600">
              <a:buFont typeface="+mj-lt"/>
              <a:buAutoNum type="arabicPeriod"/>
            </a:pPr>
            <a:r>
              <a:rPr lang="nl-NL" sz="1200" kern="1200" dirty="0" smtClean="0">
                <a:solidFill>
                  <a:schemeClr val="tx1"/>
                </a:solidFill>
                <a:effectLst/>
                <a:latin typeface="+mn-lt"/>
                <a:ea typeface="+mn-ea"/>
                <a:cs typeface="+mn-cs"/>
              </a:rPr>
              <a:t>Systeem analyses</a:t>
            </a:r>
          </a:p>
          <a:p>
            <a:pPr marL="228600" lvl="0" indent="-228600">
              <a:buFont typeface="+mj-lt"/>
              <a:buAutoNum type="arabicPeriod"/>
            </a:pPr>
            <a:r>
              <a:rPr lang="nl-NL" sz="1200" kern="1200" dirty="0" smtClean="0">
                <a:solidFill>
                  <a:schemeClr val="tx1"/>
                </a:solidFill>
                <a:effectLst/>
                <a:latin typeface="+mn-lt"/>
                <a:ea typeface="+mn-ea"/>
                <a:cs typeface="+mn-cs"/>
              </a:rPr>
              <a:t>Redeneerlijnen</a:t>
            </a:r>
          </a:p>
          <a:p>
            <a:pPr marL="228600" indent="-228600">
              <a:buFont typeface="+mj-lt"/>
              <a:buAutoNum type="arabicPeriod"/>
            </a:pPr>
            <a:r>
              <a:rPr lang="nl-NL" sz="1200" kern="1200" dirty="0" smtClean="0">
                <a:solidFill>
                  <a:schemeClr val="tx1"/>
                </a:solidFill>
                <a:effectLst/>
                <a:latin typeface="+mn-lt"/>
                <a:ea typeface="+mn-ea"/>
                <a:cs typeface="+mn-cs"/>
              </a:rPr>
              <a:t>Informatie delen / informatieschermen</a:t>
            </a:r>
          </a:p>
          <a:p>
            <a:pPr marL="228600" indent="-228600">
              <a:buFont typeface="+mj-lt"/>
              <a:buAutoNum type="arabicPeriod"/>
            </a:pPr>
            <a:r>
              <a:rPr lang="nl-NL" sz="1200" kern="1200" baseline="0" dirty="0" err="1" smtClean="0">
                <a:solidFill>
                  <a:schemeClr val="tx1"/>
                </a:solidFill>
                <a:effectLst/>
                <a:latin typeface="+mn-lt"/>
                <a:ea typeface="+mn-ea"/>
                <a:cs typeface="+mn-cs"/>
              </a:rPr>
              <a:t>Serious</a:t>
            </a:r>
            <a:r>
              <a:rPr lang="nl-NL" sz="1200" kern="1200" baseline="0" dirty="0" smtClean="0">
                <a:solidFill>
                  <a:schemeClr val="tx1"/>
                </a:solidFill>
                <a:effectLst/>
                <a:latin typeface="+mn-lt"/>
                <a:ea typeface="+mn-ea"/>
                <a:cs typeface="+mn-cs"/>
              </a:rPr>
              <a:t> games (kunnen steeds ingezet worden om te oefenen met de nieuw verkregen inzichten).</a:t>
            </a:r>
          </a:p>
        </p:txBody>
      </p:sp>
      <p:sp>
        <p:nvSpPr>
          <p:cNvPr id="4" name="Tijdelijke aanduiding voor dianummer 3"/>
          <p:cNvSpPr>
            <a:spLocks noGrp="1"/>
          </p:cNvSpPr>
          <p:nvPr>
            <p:ph type="sldNum" sz="quarter" idx="10"/>
          </p:nvPr>
        </p:nvSpPr>
        <p:spPr/>
        <p:txBody>
          <a:bodyPr/>
          <a:lstStyle/>
          <a:p>
            <a:fld id="{00888981-A8A4-409A-B377-0D5D254227E7}" type="slidenum">
              <a:rPr lang="nl-NL" smtClean="0">
                <a:solidFill>
                  <a:prstClr val="black"/>
                </a:solidFill>
              </a:rPr>
              <a:pPr/>
              <a:t>11</a:t>
            </a:fld>
            <a:endParaRPr lang="nl-NL">
              <a:solidFill>
                <a:prstClr val="black"/>
              </a:solidFill>
            </a:endParaRPr>
          </a:p>
        </p:txBody>
      </p:sp>
    </p:spTree>
    <p:extLst>
      <p:ext uri="{BB962C8B-B14F-4D97-AF65-F5344CB8AC3E}">
        <p14:creationId xmlns:p14="http://schemas.microsoft.com/office/powerpoint/2010/main" val="2938187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17575" y="746125"/>
            <a:ext cx="4972050" cy="3729038"/>
          </a:xfrm>
        </p:spPr>
      </p:sp>
      <p:sp>
        <p:nvSpPr>
          <p:cNvPr id="3" name="Tijdelijke aanduiding voor notities 2"/>
          <p:cNvSpPr>
            <a:spLocks noGrp="1"/>
          </p:cNvSpPr>
          <p:nvPr>
            <p:ph type="body" idx="1"/>
          </p:nvPr>
        </p:nvSpPr>
        <p:spPr/>
        <p:txBody>
          <a:bodyPr/>
          <a:lstStyle/>
          <a:p>
            <a:pPr marL="0" indent="0">
              <a:buNone/>
            </a:pPr>
            <a:r>
              <a:rPr lang="nl-NL" sz="1200" baseline="0" dirty="0" smtClean="0">
                <a:solidFill>
                  <a:srgbClr val="000000"/>
                </a:solidFill>
                <a:sym typeface="Wingdings" panose="05000000000000000000" pitchFamily="2" charset="2"/>
              </a:rPr>
              <a:t>Slim Watermanagement heeft gezorgd voor slimmer operationeel waterbeheer en elkaar beter kunnen vinden en informeren doordat:</a:t>
            </a:r>
          </a:p>
          <a:p>
            <a:pPr marL="171450" indent="-171450">
              <a:buFont typeface="Arial" panose="020B0604020202020204" pitchFamily="34" charset="0"/>
              <a:buChar char="•"/>
            </a:pPr>
            <a:r>
              <a:rPr lang="nl-NL" sz="1200" baseline="0" dirty="0" smtClean="0">
                <a:solidFill>
                  <a:srgbClr val="000000"/>
                </a:solidFill>
                <a:sym typeface="Wingdings" panose="05000000000000000000" pitchFamily="2" charset="2"/>
              </a:rPr>
              <a:t>Iedereen dezelfde kennis heeft omdat kennis en ervaring via systeemanalyses is samengebracht;</a:t>
            </a:r>
          </a:p>
          <a:p>
            <a:pPr marL="171450" indent="-171450">
              <a:buFont typeface="Arial" panose="020B0604020202020204" pitchFamily="34" charset="0"/>
              <a:buChar char="•"/>
            </a:pPr>
            <a:r>
              <a:rPr lang="nl-NL" sz="1200" baseline="0" dirty="0" smtClean="0">
                <a:solidFill>
                  <a:srgbClr val="000000"/>
                </a:solidFill>
                <a:sym typeface="Wingdings" panose="05000000000000000000" pitchFamily="2" charset="2"/>
              </a:rPr>
              <a:t>Iedereen dezelfde informatie heeft omdat met informatieschermen en groepsapp WhatsApp snel problemen, vragen, oplossingen en informatie wordt gedeeld;</a:t>
            </a:r>
          </a:p>
          <a:p>
            <a:pPr marL="171450" indent="-171450">
              <a:buFont typeface="Arial" panose="020B0604020202020204" pitchFamily="34" charset="0"/>
              <a:buChar char="•"/>
            </a:pPr>
            <a:r>
              <a:rPr lang="nl-NL" sz="1200" baseline="0" dirty="0" smtClean="0">
                <a:solidFill>
                  <a:srgbClr val="000000"/>
                </a:solidFill>
                <a:sym typeface="Wingdings" panose="05000000000000000000" pitchFamily="2" charset="2"/>
              </a:rPr>
              <a:t>Iedereen werkt met dezelfde basis voor operationele beslissingen omdat een gezamenlijke redeneerlijn aanwezig is.</a:t>
            </a:r>
          </a:p>
          <a:p>
            <a:pPr marL="0" indent="0">
              <a:buNone/>
            </a:pPr>
            <a:endParaRPr lang="nl-NL" sz="1200" baseline="0" dirty="0" smtClean="0">
              <a:solidFill>
                <a:srgbClr val="000000"/>
              </a:solidFill>
              <a:sym typeface="Wingdings" panose="05000000000000000000" pitchFamily="2" charset="2"/>
            </a:endParaRPr>
          </a:p>
        </p:txBody>
      </p:sp>
      <p:sp>
        <p:nvSpPr>
          <p:cNvPr id="4" name="Tijdelijke aanduiding voor dianummer 3"/>
          <p:cNvSpPr>
            <a:spLocks noGrp="1"/>
          </p:cNvSpPr>
          <p:nvPr>
            <p:ph type="sldNum" sz="quarter" idx="10"/>
          </p:nvPr>
        </p:nvSpPr>
        <p:spPr/>
        <p:txBody>
          <a:bodyPr/>
          <a:lstStyle/>
          <a:p>
            <a:fld id="{00888981-A8A4-409A-B377-0D5D254227E7}" type="slidenum">
              <a:rPr lang="nl-NL" smtClean="0">
                <a:solidFill>
                  <a:prstClr val="black"/>
                </a:solidFill>
              </a:rPr>
              <a:pPr/>
              <a:t>12</a:t>
            </a:fld>
            <a:endParaRPr lang="nl-NL">
              <a:solidFill>
                <a:prstClr val="black"/>
              </a:solidFill>
            </a:endParaRPr>
          </a:p>
        </p:txBody>
      </p:sp>
    </p:spTree>
    <p:extLst>
      <p:ext uri="{BB962C8B-B14F-4D97-AF65-F5344CB8AC3E}">
        <p14:creationId xmlns:p14="http://schemas.microsoft.com/office/powerpoint/2010/main" val="2938187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0888981-A8A4-409A-B377-0D5D254227E7}" type="slidenum">
              <a:rPr lang="nl-NL" smtClean="0"/>
              <a:t>13</a:t>
            </a:fld>
            <a:endParaRPr lang="nl-NL"/>
          </a:p>
        </p:txBody>
      </p:sp>
    </p:spTree>
    <p:extLst>
      <p:ext uri="{BB962C8B-B14F-4D97-AF65-F5344CB8AC3E}">
        <p14:creationId xmlns:p14="http://schemas.microsoft.com/office/powerpoint/2010/main" val="2938187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15988" y="744538"/>
            <a:ext cx="4975225" cy="3730625"/>
          </a:xfrm>
        </p:spPr>
      </p:sp>
      <p:sp>
        <p:nvSpPr>
          <p:cNvPr id="3" name="Tijdelijke aanduiding voor notities 2"/>
          <p:cNvSpPr>
            <a:spLocks noGrp="1"/>
          </p:cNvSpPr>
          <p:nvPr>
            <p:ph type="body" idx="1"/>
          </p:nvPr>
        </p:nvSpPr>
        <p:spPr/>
        <p:txBody>
          <a:bodyPr/>
          <a:lstStyle/>
          <a:p>
            <a:pPr marL="228943" indent="-228943">
              <a:lnSpc>
                <a:spcPts val="3005"/>
              </a:lnSpc>
              <a:buFont typeface="+mj-lt"/>
              <a:buAutoNum type="arabicPeriod"/>
            </a:pPr>
            <a:r>
              <a:rPr lang="nl-NL" dirty="0">
                <a:solidFill>
                  <a:srgbClr val="000000"/>
                </a:solidFill>
              </a:rPr>
              <a:t>Voorzien in de toenemende (complexiteit van) informatiebehoefte</a:t>
            </a:r>
          </a:p>
          <a:p>
            <a:pPr marL="228943" indent="-228943">
              <a:lnSpc>
                <a:spcPts val="3005"/>
              </a:lnSpc>
              <a:buFont typeface="+mj-lt"/>
              <a:buAutoNum type="arabicPeriod"/>
            </a:pPr>
            <a:r>
              <a:rPr lang="nl-NL" dirty="0">
                <a:solidFill>
                  <a:srgbClr val="000000"/>
                </a:solidFill>
              </a:rPr>
              <a:t>Beheer van de gezamenlijke instrumenten</a:t>
            </a:r>
          </a:p>
          <a:p>
            <a:pPr marL="228943" indent="-228943">
              <a:lnSpc>
                <a:spcPts val="3005"/>
              </a:lnSpc>
              <a:buFont typeface="+mj-lt"/>
              <a:buAutoNum type="arabicPeriod"/>
            </a:pPr>
            <a:r>
              <a:rPr lang="nl-NL" dirty="0">
                <a:solidFill>
                  <a:srgbClr val="000000"/>
                </a:solidFill>
              </a:rPr>
              <a:t>Relatie waterbeschikbaarheid &amp; Slim WM </a:t>
            </a:r>
            <a:endParaRPr lang="nl-NL" dirty="0">
              <a:solidFill>
                <a:srgbClr val="000000"/>
              </a:solidFill>
              <a:sym typeface="Wingdings" panose="05000000000000000000" pitchFamily="2" charset="2"/>
            </a:endParaRPr>
          </a:p>
          <a:p>
            <a:endParaRPr lang="nl-NL" dirty="0"/>
          </a:p>
        </p:txBody>
      </p:sp>
      <p:sp>
        <p:nvSpPr>
          <p:cNvPr id="4" name="Tijdelijke aanduiding voor dianummer 3"/>
          <p:cNvSpPr>
            <a:spLocks noGrp="1"/>
          </p:cNvSpPr>
          <p:nvPr>
            <p:ph type="sldNum" sz="quarter" idx="10"/>
          </p:nvPr>
        </p:nvSpPr>
        <p:spPr/>
        <p:txBody>
          <a:bodyPr/>
          <a:lstStyle/>
          <a:p>
            <a:fld id="{00888981-A8A4-409A-B377-0D5D254227E7}" type="slidenum">
              <a:rPr lang="nl-NL" smtClean="0">
                <a:solidFill>
                  <a:prstClr val="black"/>
                </a:solidFill>
              </a:rPr>
              <a:pPr/>
              <a:t>14</a:t>
            </a:fld>
            <a:endParaRPr lang="nl-NL">
              <a:solidFill>
                <a:prstClr val="black"/>
              </a:solidFill>
            </a:endParaRPr>
          </a:p>
        </p:txBody>
      </p:sp>
    </p:spTree>
    <p:extLst>
      <p:ext uri="{BB962C8B-B14F-4D97-AF65-F5344CB8AC3E}">
        <p14:creationId xmlns:p14="http://schemas.microsoft.com/office/powerpoint/2010/main" val="2938187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15988" y="744538"/>
            <a:ext cx="4975225" cy="3730625"/>
          </a:xfrm>
        </p:spPr>
      </p:sp>
      <p:sp>
        <p:nvSpPr>
          <p:cNvPr id="3" name="Tijdelijke aanduiding voor notities 2"/>
          <p:cNvSpPr>
            <a:spLocks noGrp="1"/>
          </p:cNvSpPr>
          <p:nvPr>
            <p:ph type="body" idx="1"/>
          </p:nvPr>
        </p:nvSpPr>
        <p:spPr/>
        <p:txBody>
          <a:bodyPr/>
          <a:lstStyle/>
          <a:p>
            <a:r>
              <a:rPr lang="nl-NL" dirty="0" smtClean="0"/>
              <a:t>Toelichting bij figuur:</a:t>
            </a:r>
          </a:p>
          <a:p>
            <a:pPr marL="171450" indent="-171450">
              <a:buFontTx/>
              <a:buChar char="-"/>
            </a:pPr>
            <a:r>
              <a:rPr lang="nl-NL" dirty="0" smtClean="0"/>
              <a:t>1</a:t>
            </a:r>
            <a:r>
              <a:rPr lang="nl-NL" baseline="30000" dirty="0" smtClean="0"/>
              <a:t>e</a:t>
            </a:r>
            <a:r>
              <a:rPr lang="nl-NL" dirty="0" smtClean="0"/>
              <a:t>/bovenste laag: de echte wereld van het waterbeheer</a:t>
            </a:r>
          </a:p>
          <a:p>
            <a:pPr marL="171450" indent="-171450">
              <a:buFontTx/>
              <a:buChar char="-"/>
            </a:pPr>
            <a:r>
              <a:rPr lang="nl-NL" dirty="0" smtClean="0"/>
              <a:t>2</a:t>
            </a:r>
            <a:r>
              <a:rPr lang="nl-NL" baseline="30000" dirty="0" smtClean="0"/>
              <a:t>e</a:t>
            </a:r>
            <a:r>
              <a:rPr lang="nl-NL" dirty="0" smtClean="0"/>
              <a:t> laag: </a:t>
            </a:r>
            <a:r>
              <a:rPr lang="nl-NL" dirty="0" err="1" smtClean="0"/>
              <a:t>proceslaag</a:t>
            </a:r>
            <a:r>
              <a:rPr lang="nl-NL" dirty="0" smtClean="0"/>
              <a:t>, intensievere samenwerking en afstemming en dus ook intensievere informatie uitwisseling</a:t>
            </a:r>
          </a:p>
          <a:p>
            <a:pPr marL="171450" indent="-171450">
              <a:buFontTx/>
              <a:buChar char="-"/>
            </a:pPr>
            <a:r>
              <a:rPr lang="nl-NL" dirty="0" smtClean="0"/>
              <a:t>3</a:t>
            </a:r>
            <a:r>
              <a:rPr lang="nl-NL" baseline="30000" dirty="0" smtClean="0"/>
              <a:t> en</a:t>
            </a:r>
            <a:r>
              <a:rPr lang="nl-NL" baseline="0" dirty="0" smtClean="0"/>
              <a:t> 4</a:t>
            </a:r>
            <a:r>
              <a:rPr lang="nl-NL" baseline="30000" dirty="0" smtClean="0"/>
              <a:t>e</a:t>
            </a:r>
            <a:r>
              <a:rPr lang="nl-NL" baseline="0" dirty="0" smtClean="0"/>
              <a:t> laag: meer afstemming bouwstenen, gedeelde ICT tussen verschillende partijen en dus ook gedeelde/gezamenlijk ICT visie</a:t>
            </a:r>
            <a:endParaRPr lang="nl-NL" dirty="0"/>
          </a:p>
        </p:txBody>
      </p:sp>
      <p:sp>
        <p:nvSpPr>
          <p:cNvPr id="4" name="Tijdelijke aanduiding voor dianummer 3"/>
          <p:cNvSpPr>
            <a:spLocks noGrp="1"/>
          </p:cNvSpPr>
          <p:nvPr>
            <p:ph type="sldNum" sz="quarter" idx="10"/>
          </p:nvPr>
        </p:nvSpPr>
        <p:spPr/>
        <p:txBody>
          <a:bodyPr/>
          <a:lstStyle/>
          <a:p>
            <a:fld id="{00888981-A8A4-409A-B377-0D5D254227E7}" type="slidenum">
              <a:rPr lang="nl-NL" smtClean="0">
                <a:solidFill>
                  <a:prstClr val="black"/>
                </a:solidFill>
              </a:rPr>
              <a:pPr/>
              <a:t>15</a:t>
            </a:fld>
            <a:endParaRPr lang="nl-NL">
              <a:solidFill>
                <a:prstClr val="black"/>
              </a:solidFill>
            </a:endParaRPr>
          </a:p>
        </p:txBody>
      </p:sp>
    </p:spTree>
    <p:extLst>
      <p:ext uri="{BB962C8B-B14F-4D97-AF65-F5344CB8AC3E}">
        <p14:creationId xmlns:p14="http://schemas.microsoft.com/office/powerpoint/2010/main" val="2938187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0888981-A8A4-409A-B377-0D5D254227E7}" type="slidenum">
              <a:rPr lang="nl-NL" smtClean="0"/>
              <a:t>16</a:t>
            </a:fld>
            <a:endParaRPr lang="nl-NL"/>
          </a:p>
        </p:txBody>
      </p:sp>
    </p:spTree>
    <p:extLst>
      <p:ext uri="{BB962C8B-B14F-4D97-AF65-F5344CB8AC3E}">
        <p14:creationId xmlns:p14="http://schemas.microsoft.com/office/powerpoint/2010/main" val="2938187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17575" y="746125"/>
            <a:ext cx="4972050" cy="3729038"/>
          </a:xfrm>
        </p:spPr>
      </p:sp>
      <p:sp>
        <p:nvSpPr>
          <p:cNvPr id="3" name="Tijdelijke aanduiding voor notities 2"/>
          <p:cNvSpPr>
            <a:spLocks noGrp="1"/>
          </p:cNvSpPr>
          <p:nvPr>
            <p:ph type="body" idx="1"/>
          </p:nvPr>
        </p:nvSpPr>
        <p:spPr/>
        <p:txBody>
          <a:bodyPr/>
          <a:lstStyle/>
          <a:p>
            <a:r>
              <a:rPr lang="nl-NL" sz="1200" b="0" i="0" u="none" strike="noStrike" kern="1200" baseline="0" dirty="0" smtClean="0">
                <a:solidFill>
                  <a:schemeClr val="tx1"/>
                </a:solidFill>
                <a:latin typeface="+mn-lt"/>
                <a:ea typeface="+mn-ea"/>
                <a:cs typeface="+mn-cs"/>
              </a:rPr>
              <a:t>Slim watermanagement begint (theoretisch) bij het watersysteem als geheel gezamenlijk beter leren kennen. </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u="none" kern="1200" dirty="0" smtClean="0">
                <a:solidFill>
                  <a:schemeClr val="tx1"/>
                </a:solidFill>
                <a:effectLst/>
                <a:latin typeface="+mn-lt"/>
                <a:ea typeface="+mn-ea"/>
                <a:cs typeface="+mn-cs"/>
              </a:rPr>
              <a:t>Met systeem analyses</a:t>
            </a:r>
            <a:r>
              <a:rPr lang="nl-NL" sz="1200" kern="1200" dirty="0" smtClean="0">
                <a:solidFill>
                  <a:schemeClr val="tx1"/>
                </a:solidFill>
                <a:effectLst/>
                <a:latin typeface="+mn-lt"/>
                <a:ea typeface="+mn-ea"/>
                <a:cs typeface="+mn-cs"/>
              </a:rPr>
              <a:t> bouwen de waterbeheerders gezamenlijk  kennis op over het functioneren van het gehele watersysteem. </a:t>
            </a:r>
            <a:endParaRPr lang="nl-NL" sz="1200" b="0" i="0" u="none" strike="noStrike" kern="1200" baseline="0" dirty="0" smtClean="0">
              <a:solidFill>
                <a:schemeClr val="tx1"/>
              </a:solidFill>
              <a:latin typeface="+mn-lt"/>
              <a:ea typeface="+mn-ea"/>
              <a:cs typeface="+mn-cs"/>
            </a:endParaRPr>
          </a:p>
          <a:p>
            <a:r>
              <a:rPr lang="nl-NL" sz="1200" b="0" i="0" u="none" strike="noStrike" kern="1200" baseline="0" dirty="0" smtClean="0">
                <a:solidFill>
                  <a:schemeClr val="tx1"/>
                </a:solidFill>
                <a:latin typeface="+mn-lt"/>
                <a:ea typeface="+mn-ea"/>
                <a:cs typeface="+mn-cs"/>
              </a:rPr>
              <a:t>Vervolgens wordt gezamenlijk onderzocht aan welke kennis nog meer behoefte is en deze wordt gezamenlijk uitgezet (bij marktpartij of kennisinstituut).</a:t>
            </a:r>
          </a:p>
          <a:p>
            <a:r>
              <a:rPr lang="nl-NL" sz="1200" b="0" i="0" u="none" strike="noStrike" kern="1200" baseline="0" dirty="0" smtClean="0">
                <a:solidFill>
                  <a:schemeClr val="tx1"/>
                </a:solidFill>
                <a:latin typeface="+mn-lt"/>
                <a:ea typeface="+mn-ea"/>
                <a:cs typeface="+mn-cs"/>
              </a:rPr>
              <a:t>Vanuit de samen ontwikkelde kennis, ontstaan inzichten in verbetermogelijkheden voor o.a. het gezamenlijk operationeel waterbeheer.</a:t>
            </a:r>
          </a:p>
          <a:p>
            <a:r>
              <a:rPr lang="nl-NL" sz="1200" b="0" i="0" u="none" strike="noStrike" kern="1200" baseline="0" dirty="0" smtClean="0">
                <a:solidFill>
                  <a:schemeClr val="tx1"/>
                </a:solidFill>
                <a:latin typeface="+mn-lt"/>
                <a:ea typeface="+mn-ea"/>
                <a:cs typeface="+mn-cs"/>
              </a:rPr>
              <a:t>Voorbeelden:</a:t>
            </a:r>
          </a:p>
          <a:p>
            <a:pPr marL="171450" indent="-171450">
              <a:buFont typeface="Arial" panose="020B0604020202020204" pitchFamily="34" charset="0"/>
              <a:buChar char="•"/>
            </a:pPr>
            <a:r>
              <a:rPr lang="nl-NL" sz="1200" b="0" i="0" u="none" strike="noStrike" kern="1200" baseline="0" dirty="0" smtClean="0">
                <a:solidFill>
                  <a:schemeClr val="tx1"/>
                </a:solidFill>
                <a:latin typeface="+mn-lt"/>
                <a:ea typeface="+mn-ea"/>
                <a:cs typeface="+mn-cs"/>
              </a:rPr>
              <a:t>Uit de studie in de Rijn-Maasmonding blijkt dat de condities (chloride gehalte en waterstand) bij het Schiegemaal regelmatig gunstig zijn om hier onder vrij verval water in te laten in plaats van aan te voeren met gemaal </a:t>
            </a:r>
            <a:r>
              <a:rPr lang="nl-NL" sz="1200" b="0" i="0" u="none" strike="noStrike" kern="1200" baseline="0" dirty="0" err="1" smtClean="0">
                <a:solidFill>
                  <a:schemeClr val="tx1"/>
                </a:solidFill>
                <a:latin typeface="+mn-lt"/>
                <a:ea typeface="+mn-ea"/>
                <a:cs typeface="+mn-cs"/>
              </a:rPr>
              <a:t>Winsemius</a:t>
            </a:r>
            <a:r>
              <a:rPr lang="nl-NL" sz="1200" b="0" i="0" u="none" strike="noStrike" kern="1200" baseline="0" dirty="0" smtClean="0">
                <a:solidFill>
                  <a:schemeClr val="tx1"/>
                </a:solidFill>
                <a:latin typeface="+mn-lt"/>
                <a:ea typeface="+mn-ea"/>
                <a:cs typeface="+mn-cs"/>
              </a:rPr>
              <a:t>. Op basis van historische gegevens, wordt geconcludeerd dat gemiddeld per jaar een besparing kan worden gerealiseerd van circa € 100.000 per jaar. </a:t>
            </a:r>
          </a:p>
          <a:p>
            <a:endParaRPr lang="nl-NL" sz="1200" b="0" i="0" u="none" strike="noStrike" kern="1200" baseline="0" dirty="0" smtClean="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00888981-A8A4-409A-B377-0D5D254227E7}" type="slidenum">
              <a:rPr lang="nl-NL" smtClean="0">
                <a:solidFill>
                  <a:prstClr val="black"/>
                </a:solidFill>
              </a:rPr>
              <a:pPr/>
              <a:t>17</a:t>
            </a:fld>
            <a:endParaRPr lang="nl-NL">
              <a:solidFill>
                <a:prstClr val="black"/>
              </a:solidFill>
            </a:endParaRPr>
          </a:p>
        </p:txBody>
      </p:sp>
    </p:spTree>
    <p:extLst>
      <p:ext uri="{BB962C8B-B14F-4D97-AF65-F5344CB8AC3E}">
        <p14:creationId xmlns:p14="http://schemas.microsoft.com/office/powerpoint/2010/main" val="2938187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17575" y="746125"/>
            <a:ext cx="4972050" cy="3729038"/>
          </a:xfrm>
        </p:spPr>
      </p:sp>
      <p:sp>
        <p:nvSpPr>
          <p:cNvPr id="3" name="Tijdelijke aanduiding voor notities 2"/>
          <p:cNvSpPr>
            <a:spLocks noGrp="1"/>
          </p:cNvSpPr>
          <p:nvPr>
            <p:ph type="body" idx="1"/>
          </p:nvPr>
        </p:nvSpPr>
        <p:spPr/>
        <p:txBody>
          <a:bodyPr/>
          <a:lstStyle/>
          <a:p>
            <a:r>
              <a:rPr lang="nl-NL" dirty="0" smtClean="0"/>
              <a:t>De logische stap na de systeemanalyse is om te gaan</a:t>
            </a:r>
            <a:r>
              <a:rPr lang="nl-NL" baseline="0" dirty="0" smtClean="0"/>
              <a:t> bepalen hoe gezamenlijk te gaan handelen bij droge en/of natte omstandigheden.</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u="none"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u="none" kern="1200" dirty="0" smtClean="0">
                <a:solidFill>
                  <a:schemeClr val="tx1"/>
                </a:solidFill>
                <a:effectLst/>
                <a:latin typeface="+mn-lt"/>
                <a:ea typeface="+mn-ea"/>
                <a:cs typeface="+mn-cs"/>
              </a:rPr>
              <a:t>Redeneerlijnen vormen de kern van slim watermanagement. Het is de plek waar de (</a:t>
            </a:r>
            <a:r>
              <a:rPr lang="nl-NL" sz="1200" u="none" kern="1200" dirty="0" err="1" smtClean="0">
                <a:solidFill>
                  <a:schemeClr val="tx1"/>
                </a:solidFill>
                <a:effectLst/>
                <a:latin typeface="+mn-lt"/>
                <a:ea typeface="+mn-ea"/>
                <a:cs typeface="+mn-cs"/>
              </a:rPr>
              <a:t>ervarings</a:t>
            </a:r>
            <a:r>
              <a:rPr lang="nl-NL" sz="1200" u="none" kern="1200" dirty="0" smtClean="0">
                <a:solidFill>
                  <a:schemeClr val="tx1"/>
                </a:solidFill>
                <a:effectLst/>
                <a:latin typeface="+mn-lt"/>
                <a:ea typeface="+mn-ea"/>
                <a:cs typeface="+mn-cs"/>
              </a:rPr>
              <a:t>)kennis van de operationeel waterbeheerders samenkomt en beheermaatregelen worden geprioriteerd en afgestemd. Een redeneerlijn beschrijft hoe de waterbeheerders het water gezamenlijk verdelen in omstandigheden van (dreigend) watertekort of wateroverlast. Het is een gezamenlijke set beheergrensoverschrijdende afspraken en toont het handelingsperspectief in verschillende typerende situaties.</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u="none" kern="1200" dirty="0" smtClean="0">
                <a:solidFill>
                  <a:schemeClr val="tx1"/>
                </a:solidFill>
                <a:effectLst/>
                <a:latin typeface="+mn-lt"/>
                <a:ea typeface="+mn-ea"/>
                <a:cs typeface="+mn-cs"/>
              </a:rPr>
              <a:t>In redeneerlijnen </a:t>
            </a:r>
            <a:r>
              <a:rPr lang="nl-NL" sz="1200" kern="1200" dirty="0" smtClean="0">
                <a:solidFill>
                  <a:schemeClr val="tx1"/>
                </a:solidFill>
                <a:effectLst/>
                <a:latin typeface="+mn-lt"/>
                <a:ea typeface="+mn-ea"/>
                <a:cs typeface="+mn-cs"/>
              </a:rPr>
              <a:t>leggen waterbeheerders vast hoe ze gegeven een bepaalde situatie (regulier, tekort of overlast) gaan handelen. </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Dit vanuit inzicht in het gezamenlijk watersysteem en met oog voor alle gebruikers. </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De redeneerlijnen zijn een gezamenlijk werkkader voor het operationeel waterbeheer. </a:t>
            </a:r>
          </a:p>
          <a:p>
            <a:r>
              <a:rPr lang="nl-NL" baseline="0" dirty="0" smtClean="0"/>
              <a:t>De redeneerlijnen kunnen aanleiding zijn voor het aanscherpen van afspraken tussen de waterbeheerders en inzicht geven in de informatiebehoefte om de waterbeheerders tijdig ‘in positie’ te brengen om hun werk goed te kunnen doen. In sommige gevallen zelfs voordat er sprake is van opschaling, om optimaal gebruik te kunnen maken van de sturingsmogelijkheden.</a:t>
            </a:r>
          </a:p>
          <a:p>
            <a:endParaRPr lang="nl-NL" baseline="0" dirty="0" smtClean="0"/>
          </a:p>
          <a:p>
            <a:r>
              <a:rPr lang="nl-NL" baseline="0" dirty="0" smtClean="0"/>
              <a:t>Voorbeeld: In het Amsterdam-Rijnkanaal en Noordzeekanaalgebied bleek dat door afgestemd operationeel waterbeheer het optreden van het maatgevend hoogwaterpeil positief is te beïnvloeden (minder vaak).</a:t>
            </a:r>
          </a:p>
          <a:p>
            <a:endParaRPr lang="nl-NL" dirty="0"/>
          </a:p>
        </p:txBody>
      </p:sp>
      <p:sp>
        <p:nvSpPr>
          <p:cNvPr id="4" name="Tijdelijke aanduiding voor dianummer 3"/>
          <p:cNvSpPr>
            <a:spLocks noGrp="1"/>
          </p:cNvSpPr>
          <p:nvPr>
            <p:ph type="sldNum" sz="quarter" idx="10"/>
          </p:nvPr>
        </p:nvSpPr>
        <p:spPr/>
        <p:txBody>
          <a:bodyPr/>
          <a:lstStyle/>
          <a:p>
            <a:fld id="{00888981-A8A4-409A-B377-0D5D254227E7}" type="slidenum">
              <a:rPr lang="nl-NL" smtClean="0">
                <a:solidFill>
                  <a:prstClr val="black"/>
                </a:solidFill>
              </a:rPr>
              <a:pPr/>
              <a:t>18</a:t>
            </a:fld>
            <a:endParaRPr lang="nl-NL">
              <a:solidFill>
                <a:prstClr val="black"/>
              </a:solidFill>
            </a:endParaRPr>
          </a:p>
        </p:txBody>
      </p:sp>
    </p:spTree>
    <p:extLst>
      <p:ext uri="{BB962C8B-B14F-4D97-AF65-F5344CB8AC3E}">
        <p14:creationId xmlns:p14="http://schemas.microsoft.com/office/powerpoint/2010/main" val="2938187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Voorbeeld Oost-Nederland: In</a:t>
            </a:r>
            <a:r>
              <a:rPr lang="nl-NL" baseline="0" dirty="0" smtClean="0"/>
              <a:t> Oost-Nederland bleek dat door eerder en anticiperend kanaalpeilen omlaag te brengen en alle kleine regelknoppen in het systeem goed op elkaar af te stemmen al veel overlast is te voorkomen.</a:t>
            </a:r>
            <a:endParaRPr lang="nl-NL" dirty="0"/>
          </a:p>
        </p:txBody>
      </p:sp>
      <p:sp>
        <p:nvSpPr>
          <p:cNvPr id="4" name="Tijdelijke aanduiding voor dianummer 3"/>
          <p:cNvSpPr>
            <a:spLocks noGrp="1"/>
          </p:cNvSpPr>
          <p:nvPr>
            <p:ph type="sldNum" sz="quarter" idx="10"/>
          </p:nvPr>
        </p:nvSpPr>
        <p:spPr/>
        <p:txBody>
          <a:bodyPr/>
          <a:lstStyle/>
          <a:p>
            <a:fld id="{00888981-A8A4-409A-B377-0D5D254227E7}" type="slidenum">
              <a:rPr lang="nl-NL" smtClean="0"/>
              <a:t>19</a:t>
            </a:fld>
            <a:endParaRPr lang="nl-NL"/>
          </a:p>
        </p:txBody>
      </p:sp>
    </p:spTree>
    <p:extLst>
      <p:ext uri="{BB962C8B-B14F-4D97-AF65-F5344CB8AC3E}">
        <p14:creationId xmlns:p14="http://schemas.microsoft.com/office/powerpoint/2010/main" val="2482615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17575" y="746125"/>
            <a:ext cx="4972050" cy="3729038"/>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0888981-A8A4-409A-B377-0D5D254227E7}" type="slidenum">
              <a:rPr lang="nl-NL" smtClean="0">
                <a:solidFill>
                  <a:prstClr val="black"/>
                </a:solidFill>
              </a:rPr>
              <a:pPr/>
              <a:t>2</a:t>
            </a:fld>
            <a:endParaRPr lang="nl-NL">
              <a:solidFill>
                <a:prstClr val="black"/>
              </a:solidFill>
            </a:endParaRPr>
          </a:p>
        </p:txBody>
      </p:sp>
    </p:spTree>
    <p:extLst>
      <p:ext uri="{BB962C8B-B14F-4D97-AF65-F5344CB8AC3E}">
        <p14:creationId xmlns:p14="http://schemas.microsoft.com/office/powerpoint/2010/main" val="2938187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17575" y="746125"/>
            <a:ext cx="4972050" cy="3729038"/>
          </a:xfrm>
        </p:spPr>
      </p:sp>
      <p:sp>
        <p:nvSpPr>
          <p:cNvPr id="3" name="Tijdelijke aanduiding voor notities 2"/>
          <p:cNvSpPr>
            <a:spLocks noGrp="1"/>
          </p:cNvSpPr>
          <p:nvPr>
            <p:ph type="body" idx="1"/>
          </p:nvPr>
        </p:nvSpPr>
        <p:spPr/>
        <p:txBody>
          <a:bodyPr/>
          <a:lstStyle/>
          <a:p>
            <a:r>
              <a:rPr lang="nl-NL" dirty="0" smtClean="0"/>
              <a:t>Om het operationeel waterbeheer slim</a:t>
            </a:r>
            <a:r>
              <a:rPr lang="nl-NL" baseline="0" dirty="0" smtClean="0"/>
              <a:t> te kunnen uitvoeren is de goede informatie op het juiste moment onontbeerlijk.</a:t>
            </a:r>
          </a:p>
          <a:p>
            <a:r>
              <a:rPr lang="nl-NL" baseline="0" dirty="0" smtClean="0"/>
              <a:t>Snel, liefst real time, over dezelfde informatie beschikken is een belangrijke randvoorwaarde voor Slim Watermanagement.</a:t>
            </a:r>
          </a:p>
          <a:p>
            <a:r>
              <a:rPr lang="nl-NL" baseline="0" dirty="0" smtClean="0"/>
              <a:t>In een aantal Slim Watermanagement regio’s zijn/worden hiervoor gezamenlijke informatieschermen ontwikkeld.</a:t>
            </a:r>
          </a:p>
          <a:p>
            <a:r>
              <a:rPr lang="nl-NL" baseline="0" dirty="0" smtClean="0"/>
              <a:t>Maar ook de mobiele telefoon (groep </a:t>
            </a:r>
            <a:r>
              <a:rPr lang="nl-NL" baseline="0" dirty="0" err="1" smtClean="0"/>
              <a:t>Whatsapp</a:t>
            </a:r>
            <a:r>
              <a:rPr lang="nl-NL" baseline="0" dirty="0" smtClean="0"/>
              <a:t>) blijkt een prima instrument om iedereen snel van dezelfde informatie te voorzien (dit vraagt wel discipline).</a:t>
            </a:r>
          </a:p>
          <a:p>
            <a:r>
              <a:rPr lang="nl-NL" baseline="0" dirty="0" smtClean="0"/>
              <a:t>Daarnaast lopen een aantal verkenningen zoals:</a:t>
            </a:r>
          </a:p>
          <a:p>
            <a:pPr marL="171450" indent="-171450">
              <a:buFont typeface="Arial" panose="020B0604020202020204" pitchFamily="34" charset="0"/>
              <a:buChar char="•"/>
            </a:pPr>
            <a:r>
              <a:rPr lang="nl-NL" dirty="0" smtClean="0"/>
              <a:t>de mogelijkheden van </a:t>
            </a:r>
            <a:r>
              <a:rPr lang="nl-NL" dirty="0" err="1" smtClean="0"/>
              <a:t>Artificial</a:t>
            </a:r>
            <a:r>
              <a:rPr lang="nl-NL" dirty="0" smtClean="0"/>
              <a:t> Intelligence/Machine </a:t>
            </a:r>
            <a:r>
              <a:rPr lang="nl-NL" dirty="0" err="1" smtClean="0"/>
              <a:t>learning</a:t>
            </a:r>
            <a:r>
              <a:rPr lang="nl-NL" dirty="0" smtClean="0"/>
              <a:t> in twee regio’s</a:t>
            </a:r>
          </a:p>
          <a:p>
            <a:pPr marL="171450" indent="-171450">
              <a:buFont typeface="Arial" panose="020B0604020202020204" pitchFamily="34" charset="0"/>
              <a:buChar char="•"/>
            </a:pPr>
            <a:r>
              <a:rPr lang="nl-NL" dirty="0" smtClean="0"/>
              <a:t>nut</a:t>
            </a:r>
            <a:r>
              <a:rPr lang="nl-NL" baseline="0" dirty="0" smtClean="0"/>
              <a:t> en noodzaak (meerwaarde) van een gezamenlijk BOS (beslissingsondersteunend systeem).</a:t>
            </a:r>
          </a:p>
          <a:p>
            <a:pPr marL="171450" indent="-171450">
              <a:buFont typeface="Arial" panose="020B0604020202020204" pitchFamily="34" charset="0"/>
              <a:buChar char="•"/>
            </a:pPr>
            <a:r>
              <a:rPr lang="nl-NL" dirty="0" smtClean="0"/>
              <a:t>gebruik van LCMS</a:t>
            </a:r>
            <a:r>
              <a:rPr lang="nl-NL" baseline="0" dirty="0" smtClean="0"/>
              <a:t> (Landelijk Crisismanagement Systeem). </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00888981-A8A4-409A-B377-0D5D254227E7}" type="slidenum">
              <a:rPr lang="nl-NL" smtClean="0">
                <a:solidFill>
                  <a:prstClr val="black"/>
                </a:solidFill>
              </a:rPr>
              <a:pPr/>
              <a:t>20</a:t>
            </a:fld>
            <a:endParaRPr lang="nl-NL">
              <a:solidFill>
                <a:prstClr val="black"/>
              </a:solidFill>
            </a:endParaRPr>
          </a:p>
        </p:txBody>
      </p:sp>
    </p:spTree>
    <p:extLst>
      <p:ext uri="{BB962C8B-B14F-4D97-AF65-F5344CB8AC3E}">
        <p14:creationId xmlns:p14="http://schemas.microsoft.com/office/powerpoint/2010/main" val="2938187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17575" y="746125"/>
            <a:ext cx="4972050" cy="3729038"/>
          </a:xfrm>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Eén van de successen van Slim Watermanagement zijn de </a:t>
            </a:r>
            <a:r>
              <a:rPr lang="nl-NL" sz="1200" kern="1200" dirty="0" err="1" smtClean="0">
                <a:solidFill>
                  <a:schemeClr val="tx1"/>
                </a:solidFill>
                <a:effectLst/>
                <a:latin typeface="+mn-lt"/>
                <a:ea typeface="+mn-ea"/>
                <a:cs typeface="+mn-cs"/>
              </a:rPr>
              <a:t>serious</a:t>
            </a:r>
            <a:r>
              <a:rPr lang="nl-NL" sz="1200" kern="1200" dirty="0" smtClean="0">
                <a:solidFill>
                  <a:schemeClr val="tx1"/>
                </a:solidFill>
                <a:effectLst/>
                <a:latin typeface="+mn-lt"/>
                <a:ea typeface="+mn-ea"/>
                <a:cs typeface="+mn-cs"/>
              </a:rPr>
              <a:t> games.</a:t>
            </a:r>
          </a:p>
          <a:p>
            <a:r>
              <a:rPr lang="nl-NL" sz="1200" kern="1200" dirty="0" smtClean="0">
                <a:solidFill>
                  <a:schemeClr val="tx1"/>
                </a:solidFill>
                <a:effectLst/>
                <a:latin typeface="+mn-lt"/>
                <a:ea typeface="+mn-ea"/>
                <a:cs typeface="+mn-cs"/>
              </a:rPr>
              <a:t>Met </a:t>
            </a:r>
            <a:r>
              <a:rPr lang="nl-NL" sz="1200" kern="1200" dirty="0" err="1" smtClean="0">
                <a:solidFill>
                  <a:schemeClr val="tx1"/>
                </a:solidFill>
                <a:effectLst/>
                <a:latin typeface="+mn-lt"/>
                <a:ea typeface="+mn-ea"/>
                <a:cs typeface="+mn-cs"/>
              </a:rPr>
              <a:t>serious</a:t>
            </a:r>
            <a:r>
              <a:rPr lang="nl-NL" sz="1200" kern="1200" dirty="0" smtClean="0">
                <a:solidFill>
                  <a:schemeClr val="tx1"/>
                </a:solidFill>
                <a:effectLst/>
                <a:latin typeface="+mn-lt"/>
                <a:ea typeface="+mn-ea"/>
                <a:cs typeface="+mn-cs"/>
              </a:rPr>
              <a:t> games kunnen de verschillende betrokkenen leren en ervaren hoe het watersysteem en de redeneerlijnen functioneren en welke informatie nodig</a:t>
            </a:r>
            <a:r>
              <a:rPr lang="nl-NL" sz="1200" kern="1200" baseline="0" dirty="0" smtClean="0">
                <a:solidFill>
                  <a:schemeClr val="tx1"/>
                </a:solidFill>
                <a:effectLst/>
                <a:latin typeface="+mn-lt"/>
                <a:ea typeface="+mn-ea"/>
                <a:cs typeface="+mn-cs"/>
              </a:rPr>
              <a:t> is.</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De spelers kunnen zelf</a:t>
            </a:r>
            <a:r>
              <a:rPr lang="nl-NL" sz="1200" kern="1200" baseline="0" dirty="0" smtClean="0">
                <a:solidFill>
                  <a:schemeClr val="tx1"/>
                </a:solidFill>
                <a:effectLst/>
                <a:latin typeface="+mn-lt"/>
                <a:ea typeface="+mn-ea"/>
                <a:cs typeface="+mn-cs"/>
              </a:rPr>
              <a:t> </a:t>
            </a:r>
            <a:r>
              <a:rPr lang="nl-NL" sz="1200" kern="1200" dirty="0" smtClean="0">
                <a:solidFill>
                  <a:schemeClr val="tx1"/>
                </a:solidFill>
                <a:effectLst/>
                <a:latin typeface="+mn-lt"/>
                <a:ea typeface="+mn-ea"/>
                <a:cs typeface="+mn-cs"/>
              </a:rPr>
              <a:t>beheergrensoverschrijdend</a:t>
            </a:r>
            <a:r>
              <a:rPr lang="nl-NL" sz="1200" kern="1200" baseline="0" dirty="0" smtClean="0">
                <a:solidFill>
                  <a:schemeClr val="tx1"/>
                </a:solidFill>
                <a:effectLst/>
                <a:latin typeface="+mn-lt"/>
                <a:ea typeface="+mn-ea"/>
                <a:cs typeface="+mn-cs"/>
              </a:rPr>
              <a:t> waterbeheer oefenen en zelf </a:t>
            </a:r>
            <a:r>
              <a:rPr lang="nl-NL" sz="1200" kern="1200" dirty="0" smtClean="0">
                <a:solidFill>
                  <a:schemeClr val="tx1"/>
                </a:solidFill>
                <a:effectLst/>
                <a:latin typeface="+mn-lt"/>
                <a:ea typeface="+mn-ea"/>
                <a:cs typeface="+mn-cs"/>
              </a:rPr>
              <a:t>ervaren wat Slim Watermanagement betekent</a:t>
            </a:r>
            <a:r>
              <a:rPr lang="nl-NL" sz="1200" kern="1200" baseline="0" dirty="0" smtClean="0">
                <a:solidFill>
                  <a:schemeClr val="tx1"/>
                </a:solidFill>
                <a:effectLst/>
                <a:latin typeface="+mn-lt"/>
                <a:ea typeface="+mn-ea"/>
                <a:cs typeface="+mn-cs"/>
              </a:rPr>
              <a:t> en vraagt</a:t>
            </a:r>
            <a:r>
              <a:rPr lang="nl-NL" sz="1200" kern="1200" dirty="0" smtClean="0">
                <a:solidFill>
                  <a:schemeClr val="tx1"/>
                </a:solidFill>
                <a:effectLst/>
                <a:latin typeface="+mn-lt"/>
                <a:ea typeface="+mn-ea"/>
                <a:cs typeface="+mn-cs"/>
              </a:rPr>
              <a:t>. </a:t>
            </a:r>
          </a:p>
          <a:p>
            <a:r>
              <a:rPr lang="nl-NL" sz="1200" kern="1200" dirty="0" smtClean="0">
                <a:solidFill>
                  <a:schemeClr val="tx1"/>
                </a:solidFill>
                <a:effectLst/>
                <a:latin typeface="+mn-lt"/>
                <a:ea typeface="+mn-ea"/>
                <a:cs typeface="+mn-cs"/>
              </a:rPr>
              <a:t>De waterbeheerders leren elkaar (beter) kennen en krijgen</a:t>
            </a:r>
            <a:r>
              <a:rPr lang="nl-NL" sz="1200" kern="1200" baseline="0" dirty="0" smtClean="0">
                <a:solidFill>
                  <a:schemeClr val="tx1"/>
                </a:solidFill>
                <a:effectLst/>
                <a:latin typeface="+mn-lt"/>
                <a:ea typeface="+mn-ea"/>
                <a:cs typeface="+mn-cs"/>
              </a:rPr>
              <a:t> inzicht in elkaars </a:t>
            </a:r>
            <a:r>
              <a:rPr lang="nl-NL" sz="1200" kern="1200" dirty="0" smtClean="0">
                <a:solidFill>
                  <a:schemeClr val="tx1"/>
                </a:solidFill>
                <a:effectLst/>
                <a:latin typeface="+mn-lt"/>
                <a:ea typeface="+mn-ea"/>
                <a:cs typeface="+mn-cs"/>
              </a:rPr>
              <a:t>uitdagingen en dilemma’s.</a:t>
            </a:r>
          </a:p>
          <a:p>
            <a:r>
              <a:rPr lang="nl-NL" sz="1200" kern="1200" dirty="0" smtClean="0">
                <a:solidFill>
                  <a:schemeClr val="tx1"/>
                </a:solidFill>
                <a:effectLst/>
                <a:latin typeface="+mn-lt"/>
                <a:ea typeface="+mn-ea"/>
                <a:cs typeface="+mn-cs"/>
              </a:rPr>
              <a:t>Hierdoor ontstaat meer inzicht en begrip. Dat helpt enorm in situaties waar je elkaar nodig hebt. </a:t>
            </a:r>
          </a:p>
          <a:p>
            <a:r>
              <a:rPr lang="nl-NL" sz="1200" kern="1200" dirty="0" smtClean="0">
                <a:solidFill>
                  <a:schemeClr val="tx1"/>
                </a:solidFill>
                <a:effectLst/>
                <a:latin typeface="+mn-lt"/>
                <a:ea typeface="+mn-ea"/>
                <a:cs typeface="+mn-cs"/>
              </a:rPr>
              <a:t>Door bestuurders of managers het spel te laten spelen, helpen de games ook bij het agenderen van onderwerpen die nog geregeld moeten worden (agendering). </a:t>
            </a:r>
          </a:p>
          <a:p>
            <a:r>
              <a:rPr lang="nl-NL" sz="1200" kern="1200" dirty="0" smtClean="0">
                <a:solidFill>
                  <a:schemeClr val="tx1"/>
                </a:solidFill>
                <a:effectLst/>
                <a:latin typeface="+mn-lt"/>
                <a:ea typeface="+mn-ea"/>
                <a:cs typeface="+mn-cs"/>
              </a:rPr>
              <a:t>Er zijn games die specifiek over wateroverlast gaan (</a:t>
            </a:r>
            <a:r>
              <a:rPr lang="nl-NL" sz="1200" kern="1200" dirty="0" err="1" smtClean="0">
                <a:solidFill>
                  <a:schemeClr val="tx1"/>
                </a:solidFill>
                <a:effectLst/>
                <a:latin typeface="+mn-lt"/>
                <a:ea typeface="+mn-ea"/>
                <a:cs typeface="+mn-cs"/>
              </a:rPr>
              <a:t>vb</a:t>
            </a:r>
            <a:r>
              <a:rPr lang="nl-NL" sz="1200" kern="1200" dirty="0" smtClean="0">
                <a:solidFill>
                  <a:schemeClr val="tx1"/>
                </a:solidFill>
                <a:effectLst/>
                <a:latin typeface="+mn-lt"/>
                <a:ea typeface="+mn-ea"/>
                <a:cs typeface="+mn-cs"/>
              </a:rPr>
              <a:t> Amsterdam-Rijnkanaal</a:t>
            </a:r>
            <a:r>
              <a:rPr lang="nl-NL" sz="1200" kern="1200" baseline="0" dirty="0" smtClean="0">
                <a:solidFill>
                  <a:schemeClr val="tx1"/>
                </a:solidFill>
                <a:effectLst/>
                <a:latin typeface="+mn-lt"/>
                <a:ea typeface="+mn-ea"/>
                <a:cs typeface="+mn-cs"/>
              </a:rPr>
              <a:t> en Noordzeekanaal</a:t>
            </a:r>
            <a:r>
              <a:rPr lang="nl-NL" sz="1200" kern="1200" dirty="0" smtClean="0">
                <a:solidFill>
                  <a:schemeClr val="tx1"/>
                </a:solidFill>
                <a:effectLst/>
                <a:latin typeface="+mn-lt"/>
                <a:ea typeface="+mn-ea"/>
                <a:cs typeface="+mn-cs"/>
              </a:rPr>
              <a:t>) en games specifiek over droogte</a:t>
            </a:r>
            <a:r>
              <a:rPr lang="nl-NL" sz="1200" kern="1200" baseline="0" dirty="0" smtClean="0">
                <a:solidFill>
                  <a:schemeClr val="tx1"/>
                </a:solidFill>
                <a:effectLst/>
                <a:latin typeface="+mn-lt"/>
                <a:ea typeface="+mn-ea"/>
                <a:cs typeface="+mn-cs"/>
              </a:rPr>
              <a:t> (</a:t>
            </a:r>
            <a:r>
              <a:rPr lang="nl-NL" sz="1200" kern="1200" baseline="0" dirty="0" err="1" smtClean="0">
                <a:solidFill>
                  <a:schemeClr val="tx1"/>
                </a:solidFill>
                <a:effectLst/>
                <a:latin typeface="+mn-lt"/>
                <a:ea typeface="+mn-ea"/>
                <a:cs typeface="+mn-cs"/>
              </a:rPr>
              <a:t>vb</a:t>
            </a:r>
            <a:r>
              <a:rPr lang="nl-NL" sz="1200" kern="1200" baseline="0" dirty="0" smtClean="0">
                <a:solidFill>
                  <a:schemeClr val="tx1"/>
                </a:solidFill>
                <a:effectLst/>
                <a:latin typeface="+mn-lt"/>
                <a:ea typeface="+mn-ea"/>
                <a:cs typeface="+mn-cs"/>
              </a:rPr>
              <a:t> Rijn-Maasmonding en IJsselmeergebied).</a:t>
            </a:r>
          </a:p>
        </p:txBody>
      </p:sp>
      <p:sp>
        <p:nvSpPr>
          <p:cNvPr id="4" name="Tijdelijke aanduiding voor dianummer 3"/>
          <p:cNvSpPr>
            <a:spLocks noGrp="1"/>
          </p:cNvSpPr>
          <p:nvPr>
            <p:ph type="sldNum" sz="quarter" idx="10"/>
          </p:nvPr>
        </p:nvSpPr>
        <p:spPr/>
        <p:txBody>
          <a:bodyPr/>
          <a:lstStyle/>
          <a:p>
            <a:fld id="{00888981-A8A4-409A-B377-0D5D254227E7}" type="slidenum">
              <a:rPr lang="nl-NL" smtClean="0">
                <a:solidFill>
                  <a:prstClr val="black"/>
                </a:solidFill>
              </a:rPr>
              <a:pPr/>
              <a:t>21</a:t>
            </a:fld>
            <a:endParaRPr lang="nl-NL">
              <a:solidFill>
                <a:prstClr val="black"/>
              </a:solidFill>
            </a:endParaRPr>
          </a:p>
        </p:txBody>
      </p:sp>
    </p:spTree>
    <p:extLst>
      <p:ext uri="{BB962C8B-B14F-4D97-AF65-F5344CB8AC3E}">
        <p14:creationId xmlns:p14="http://schemas.microsoft.com/office/powerpoint/2010/main" val="2938187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2400" dirty="0" smtClean="0">
                <a:solidFill>
                  <a:schemeClr val="tx2"/>
                </a:solidFill>
              </a:rPr>
              <a:t>2013: Aanleiding lag in de verzilting van Bernisse t.g.v.</a:t>
            </a:r>
            <a:r>
              <a:rPr lang="nl-NL" sz="2400" baseline="0" dirty="0" smtClean="0">
                <a:solidFill>
                  <a:schemeClr val="tx2"/>
                </a:solidFill>
              </a:rPr>
              <a:t> de sinterklaasstorm 2013.</a:t>
            </a:r>
            <a:r>
              <a:rPr lang="nl-NL" sz="2400" dirty="0" smtClean="0">
                <a:solidFill>
                  <a:schemeClr val="tx2"/>
                </a:solidFill>
              </a:rPr>
              <a:t> </a:t>
            </a:r>
          </a:p>
          <a:p>
            <a:r>
              <a:rPr lang="nl-NL" sz="2400" dirty="0" smtClean="0">
                <a:solidFill>
                  <a:schemeClr val="tx2"/>
                </a:solidFill>
              </a:rPr>
              <a:t>2014: Slim WM in Deltabeslissing Zoetwaterstrategie &amp; Deltaplan Zoetwater; </a:t>
            </a:r>
            <a:r>
              <a:rPr lang="nl-NL" sz="2000" dirty="0" smtClean="0">
                <a:solidFill>
                  <a:schemeClr val="tx2"/>
                </a:solidFill>
              </a:rPr>
              <a:t>DP 2015, paragraaf 4.3, tabel 13 </a:t>
            </a:r>
          </a:p>
          <a:p>
            <a:r>
              <a:rPr lang="nl-NL" sz="2400" baseline="0" dirty="0" smtClean="0">
                <a:solidFill>
                  <a:schemeClr val="tx2"/>
                </a:solidFill>
              </a:rPr>
              <a:t>2015: </a:t>
            </a:r>
            <a:r>
              <a:rPr lang="nl-NL" sz="2400" dirty="0" smtClean="0">
                <a:solidFill>
                  <a:schemeClr val="tx2"/>
                </a:solidFill>
              </a:rPr>
              <a:t>Eind 2015 maakte de innovatie Slim Watermanagement de transitie naar het programma Slim Watermanagement (SWM). </a:t>
            </a:r>
          </a:p>
          <a:p>
            <a:r>
              <a:rPr lang="nl-NL" sz="2400" dirty="0" smtClean="0">
                <a:solidFill>
                  <a:schemeClr val="tx2"/>
                </a:solidFill>
              </a:rPr>
              <a:t>2016: Projectmatige aanpak</a:t>
            </a:r>
          </a:p>
          <a:p>
            <a:r>
              <a:rPr lang="nl-NL" sz="2400" dirty="0" smtClean="0">
                <a:solidFill>
                  <a:schemeClr val="tx2"/>
                </a:solidFill>
              </a:rPr>
              <a:t>2017: werken met een jaarplan</a:t>
            </a:r>
          </a:p>
          <a:p>
            <a:r>
              <a:rPr lang="nl-NL" sz="2400" dirty="0" smtClean="0">
                <a:solidFill>
                  <a:schemeClr val="tx2"/>
                </a:solidFill>
              </a:rPr>
              <a:t>2021: het project loopt in principe</a:t>
            </a:r>
            <a:r>
              <a:rPr lang="nl-NL" sz="2400" baseline="0" dirty="0" smtClean="0">
                <a:solidFill>
                  <a:schemeClr val="tx2"/>
                </a:solidFill>
              </a:rPr>
              <a:t> </a:t>
            </a:r>
            <a:r>
              <a:rPr lang="nl-NL" sz="2400" dirty="0" smtClean="0">
                <a:solidFill>
                  <a:schemeClr val="tx2"/>
                </a:solidFill>
              </a:rPr>
              <a:t>tot eind 2021 (tenzij tweede fase Deltaprogramma</a:t>
            </a:r>
            <a:r>
              <a:rPr lang="nl-NL" sz="2400" baseline="0" dirty="0" smtClean="0">
                <a:solidFill>
                  <a:schemeClr val="tx2"/>
                </a:solidFill>
              </a:rPr>
              <a:t> besluit Slim Watermanagement een vervolg t </a:t>
            </a:r>
            <a:r>
              <a:rPr lang="nl-NL" sz="2400" baseline="0" dirty="0" err="1" smtClean="0">
                <a:solidFill>
                  <a:schemeClr val="tx2"/>
                </a:solidFill>
              </a:rPr>
              <a:t>egeven</a:t>
            </a:r>
            <a:r>
              <a:rPr lang="nl-NL" sz="2400" baseline="0" dirty="0" smtClean="0">
                <a:solidFill>
                  <a:schemeClr val="tx2"/>
                </a:solidFill>
              </a:rPr>
              <a:t>).</a:t>
            </a:r>
            <a:endParaRPr lang="nl-NL" sz="2400" dirty="0" smtClean="0">
              <a:solidFill>
                <a:schemeClr val="tx2"/>
              </a:solidFill>
            </a:endParaRPr>
          </a:p>
          <a:p>
            <a:endParaRPr lang="nl-NL" sz="2400" dirty="0" smtClean="0">
              <a:solidFill>
                <a:schemeClr val="tx2"/>
              </a:solidFill>
            </a:endParaRPr>
          </a:p>
          <a:p>
            <a:endParaRPr lang="nl-NL" dirty="0"/>
          </a:p>
        </p:txBody>
      </p:sp>
      <p:sp>
        <p:nvSpPr>
          <p:cNvPr id="4" name="Tijdelijke aanduiding voor dianummer 3"/>
          <p:cNvSpPr>
            <a:spLocks noGrp="1"/>
          </p:cNvSpPr>
          <p:nvPr>
            <p:ph type="sldNum" sz="quarter" idx="10"/>
          </p:nvPr>
        </p:nvSpPr>
        <p:spPr/>
        <p:txBody>
          <a:bodyPr/>
          <a:lstStyle/>
          <a:p>
            <a:fld id="{00888981-A8A4-409A-B377-0D5D254227E7}" type="slidenum">
              <a:rPr lang="nl-NL" smtClean="0"/>
              <a:t>3</a:t>
            </a:fld>
            <a:endParaRPr lang="nl-NL"/>
          </a:p>
        </p:txBody>
      </p:sp>
    </p:spTree>
    <p:extLst>
      <p:ext uri="{BB962C8B-B14F-4D97-AF65-F5344CB8AC3E}">
        <p14:creationId xmlns:p14="http://schemas.microsoft.com/office/powerpoint/2010/main" val="2938187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Het programma Slim Watermanagement (SWM) is een onderzoeksmaatregel van het Deltaprogramma Zoetwater en wordt gefinancierd uit het Deltafonds en door de waterbeheerders zelf. Opdrachtgever is het beleidsdirectoraat water en bodem (DGWB). Het programma is gestart in 2015 en loopt tot en met 2021.</a:t>
            </a:r>
          </a:p>
          <a:p>
            <a:r>
              <a:rPr lang="nl-NL" dirty="0" smtClean="0"/>
              <a:t>Slim Watermanagement is een programma van de waterschappen en Rijkswaterstaat samen. Waterschappen en Rijkswaterstaat werken intensief samen om de beschikbare mogelijkheden van het gehele watersysteem optimaal te benutten, beheergrenzen vormen geen belemmering.</a:t>
            </a:r>
          </a:p>
          <a:p>
            <a:r>
              <a:rPr lang="nl-NL" dirty="0" smtClean="0"/>
              <a:t>in het Bestuurlijk Platform Zoetwater (BPZ) is afgesproken dat RWS – mede namens waterschappen - opdrachtnemer is van DGWB (toen nog DGRW). </a:t>
            </a:r>
          </a:p>
          <a:p>
            <a:endParaRPr lang="nl-NL" dirty="0"/>
          </a:p>
        </p:txBody>
      </p:sp>
      <p:sp>
        <p:nvSpPr>
          <p:cNvPr id="4" name="Tijdelijke aanduiding voor dianummer 3"/>
          <p:cNvSpPr>
            <a:spLocks noGrp="1"/>
          </p:cNvSpPr>
          <p:nvPr>
            <p:ph type="sldNum" sz="quarter" idx="10"/>
          </p:nvPr>
        </p:nvSpPr>
        <p:spPr/>
        <p:txBody>
          <a:bodyPr/>
          <a:lstStyle/>
          <a:p>
            <a:fld id="{00888981-A8A4-409A-B377-0D5D254227E7}" type="slidenum">
              <a:rPr lang="nl-NL" smtClean="0"/>
              <a:t>4</a:t>
            </a:fld>
            <a:endParaRPr lang="nl-NL"/>
          </a:p>
        </p:txBody>
      </p:sp>
    </p:spTree>
    <p:extLst>
      <p:ext uri="{BB962C8B-B14F-4D97-AF65-F5344CB8AC3E}">
        <p14:creationId xmlns:p14="http://schemas.microsoft.com/office/powerpoint/2010/main" val="2938187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15988" y="744538"/>
            <a:ext cx="4975225" cy="3730625"/>
          </a:xfrm>
        </p:spPr>
      </p:sp>
      <p:sp>
        <p:nvSpPr>
          <p:cNvPr id="3" name="Tijdelijke aanduiding voor notities 2"/>
          <p:cNvSpPr>
            <a:spLocks noGrp="1"/>
          </p:cNvSpPr>
          <p:nvPr>
            <p:ph type="body" idx="1"/>
          </p:nvPr>
        </p:nvSpPr>
        <p:spPr/>
        <p:txBody>
          <a:bodyPr/>
          <a:lstStyle/>
          <a:p>
            <a:r>
              <a:rPr lang="nl-NL" dirty="0" smtClean="0"/>
              <a:t>Slim Watermanagement gaat over het (verbeteren van) operationeel waterbeheer. Gezamenlijk beter benutten van het beschikbare water en watersysteem met de huidige infrastructuur (pompen, gemalen, stuwen etc. (NOOT: Slim Watermanagement financiert </a:t>
            </a:r>
            <a:r>
              <a:rPr lang="nl-NL" i="1" dirty="0" smtClean="0"/>
              <a:t>geen</a:t>
            </a:r>
            <a:r>
              <a:rPr lang="nl-NL" dirty="0" smtClean="0"/>
              <a:t> uitbreidingen van pompcapaciteit of aanleg van nieuwe voorzieningen) zodat:</a:t>
            </a:r>
          </a:p>
          <a:p>
            <a:pPr marL="171450" indent="-171450">
              <a:buFont typeface="Arial" panose="020B0604020202020204" pitchFamily="34" charset="0"/>
              <a:buChar char="•"/>
            </a:pPr>
            <a:r>
              <a:rPr lang="nl-NL" dirty="0" smtClean="0"/>
              <a:t>In tijden van watertekort het water zo lang mogelijk zoet blijft en op de plek is/komt waar het </a:t>
            </a:r>
            <a:r>
              <a:rPr lang="nl-NL" dirty="0" err="1" smtClean="0"/>
              <a:t>het</a:t>
            </a:r>
            <a:r>
              <a:rPr lang="nl-NL" dirty="0" smtClean="0"/>
              <a:t> meest oplevert voor de maatschappij;</a:t>
            </a:r>
          </a:p>
          <a:p>
            <a:pPr marL="171450" indent="-171450">
              <a:buFont typeface="Arial" panose="020B0604020202020204" pitchFamily="34" charset="0"/>
              <a:buChar char="•"/>
            </a:pPr>
            <a:r>
              <a:rPr lang="nl-NL" dirty="0" smtClean="0"/>
              <a:t>In tijden van wateroverlast de totale schade zo klein mogelijk wordt gehouden;</a:t>
            </a:r>
          </a:p>
          <a:p>
            <a:pPr marL="171450" indent="-171450">
              <a:buFont typeface="Arial" panose="020B0604020202020204" pitchFamily="34" charset="0"/>
              <a:buChar char="•"/>
            </a:pPr>
            <a:r>
              <a:rPr lang="nl-NL" dirty="0" smtClean="0"/>
              <a:t>In tijden van regulier beheer het energieverbruik zo efficiënt mogelijk is (en in de toekomst wellicht de energieopwekking uit/met water zo optimaal mogelijk is).</a:t>
            </a:r>
          </a:p>
          <a:p>
            <a:pPr marL="171450" indent="-171450">
              <a:buFont typeface="Arial" panose="020B0604020202020204" pitchFamily="34" charset="0"/>
              <a:buChar char="•"/>
            </a:pPr>
            <a:endParaRPr lang="nl-NL" baseline="0" dirty="0" smtClean="0"/>
          </a:p>
          <a:p>
            <a:pPr marL="0" indent="0">
              <a:buFont typeface="Arial" panose="020B0604020202020204" pitchFamily="34" charset="0"/>
              <a:buNone/>
            </a:pPr>
            <a:r>
              <a:rPr lang="nl-NL" sz="1200" kern="1200" dirty="0" smtClean="0">
                <a:solidFill>
                  <a:schemeClr val="tx1"/>
                </a:solidFill>
                <a:effectLst/>
                <a:latin typeface="+mn-lt"/>
                <a:ea typeface="+mn-ea"/>
                <a:cs typeface="+mn-cs"/>
              </a:rPr>
              <a:t>Een belangrijk element van Slim Watermanagement is dat beheergrenzen geen belemmering vormen en er situationeel wordt gehandeld. Het streven is om onder elke (unieke) situatie zo goed mogelijk gebruik te maken van de mogelijkheden van het watersysteem. Gebaseerd op systeemkennis, een actueel en geprognosticeerd gezamenlijk inzicht in de toestand van het watersysteem en vooraf opgestelde en doordachte redeneerlijnen en randvoorwaarden.</a:t>
            </a:r>
            <a:endParaRPr lang="nl-NL" baseline="0" dirty="0" smtClean="0"/>
          </a:p>
          <a:p>
            <a:endParaRPr lang="nl-NL" dirty="0"/>
          </a:p>
        </p:txBody>
      </p:sp>
      <p:sp>
        <p:nvSpPr>
          <p:cNvPr id="4" name="Tijdelijke aanduiding voor dianummer 3"/>
          <p:cNvSpPr>
            <a:spLocks noGrp="1"/>
          </p:cNvSpPr>
          <p:nvPr>
            <p:ph type="sldNum" sz="quarter" idx="10"/>
          </p:nvPr>
        </p:nvSpPr>
        <p:spPr/>
        <p:txBody>
          <a:bodyPr/>
          <a:lstStyle/>
          <a:p>
            <a:fld id="{00888981-A8A4-409A-B377-0D5D254227E7}" type="slidenum">
              <a:rPr lang="nl-NL" smtClean="0">
                <a:solidFill>
                  <a:prstClr val="black"/>
                </a:solidFill>
              </a:rPr>
              <a:pPr/>
              <a:t>5</a:t>
            </a:fld>
            <a:endParaRPr lang="nl-NL">
              <a:solidFill>
                <a:prstClr val="black"/>
              </a:solidFill>
            </a:endParaRPr>
          </a:p>
        </p:txBody>
      </p:sp>
    </p:spTree>
    <p:extLst>
      <p:ext uri="{BB962C8B-B14F-4D97-AF65-F5344CB8AC3E}">
        <p14:creationId xmlns:p14="http://schemas.microsoft.com/office/powerpoint/2010/main" val="2938187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17575" y="746125"/>
            <a:ext cx="4972050" cy="3729038"/>
          </a:xfrm>
        </p:spPr>
      </p:sp>
      <p:sp>
        <p:nvSpPr>
          <p:cNvPr id="3" name="Tijdelijke aanduiding voor notities 2"/>
          <p:cNvSpPr>
            <a:spLocks noGrp="1"/>
          </p:cNvSpPr>
          <p:nvPr>
            <p:ph type="body" idx="1"/>
          </p:nvPr>
        </p:nvSpPr>
        <p:spPr/>
        <p:txBody>
          <a:bodyPr/>
          <a:lstStyle/>
          <a:p>
            <a:r>
              <a:rPr lang="nl-NL" baseline="0" dirty="0" smtClean="0"/>
              <a:t>Slim Watermanagement wordt in zes regio’s uitgevoerd onder de paraplu van een landelijk programmateam. De Slim Watermanagement regio’s zijn: IJsselmeergebied, Amsterdam-Rijnkanaal/Noordzeekanaal, Rijn-Maasmonding, Zuid-Nederland, Zoetwater Oost Nederland en Neder-Rijn-Lek. De uitwerking en voortgang van Slim Watermanagement verschilt per regio. Dit is een logisch gevolg van verschil in startpositie en verschil in aard en impact van de maatregelen.</a:t>
            </a:r>
          </a:p>
          <a:p>
            <a:endParaRPr lang="nl-NL" baseline="0" dirty="0" smtClean="0"/>
          </a:p>
          <a:p>
            <a:r>
              <a:rPr lang="nl-NL" baseline="0" dirty="0" smtClean="0"/>
              <a:t>De zes regio’s zijn vertegenwoordigd aanwezig in e</a:t>
            </a:r>
            <a:r>
              <a:rPr lang="nl-NL" dirty="0" smtClean="0"/>
              <a:t>en coördinatieteam</a:t>
            </a:r>
            <a:r>
              <a:rPr lang="nl-NL" baseline="0" dirty="0" smtClean="0"/>
              <a:t> samen met het programmateam.</a:t>
            </a:r>
          </a:p>
          <a:p>
            <a:r>
              <a:rPr lang="nl-NL" sz="1200" b="1" kern="1200" dirty="0" smtClean="0">
                <a:solidFill>
                  <a:schemeClr val="tx1"/>
                </a:solidFill>
                <a:effectLst/>
                <a:latin typeface="+mn-lt"/>
                <a:ea typeface="+mn-ea"/>
                <a:cs typeface="+mn-cs"/>
              </a:rPr>
              <a:t>Coördinatieteam Slim Watermanagement</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In het coördinatieteam vindt de afstemming tussen de Slim Watermanagement regio’s en het landelijk programmateam plaats. </a:t>
            </a:r>
          </a:p>
          <a:p>
            <a:r>
              <a:rPr lang="nl-NL" sz="1200" kern="1200" dirty="0" smtClean="0">
                <a:solidFill>
                  <a:schemeClr val="tx1"/>
                </a:solidFill>
                <a:effectLst/>
                <a:latin typeface="+mn-lt"/>
                <a:ea typeface="+mn-ea"/>
                <a:cs typeface="+mn-cs"/>
              </a:rPr>
              <a:t>Het coördinatieteam is verantwoordelijk voor de inhoudelijke en procesmatige afstemming binnen het programma.</a:t>
            </a:r>
          </a:p>
          <a:p>
            <a:endParaRPr lang="nl-NL" dirty="0" smtClean="0"/>
          </a:p>
          <a:p>
            <a:r>
              <a:rPr lang="nl-NL" sz="1200" b="1" kern="1200" dirty="0" smtClean="0">
                <a:solidFill>
                  <a:schemeClr val="tx1"/>
                </a:solidFill>
                <a:effectLst/>
                <a:latin typeface="+mn-lt"/>
                <a:ea typeface="+mn-ea"/>
                <a:cs typeface="+mn-cs"/>
              </a:rPr>
              <a:t>Landelijk programmateam</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Het landelijk programmateam geeft invulling aan de opdrachtnemersrol richting DGWB en het opdrachtgeverschap naar marktpartijen. </a:t>
            </a:r>
          </a:p>
          <a:p>
            <a:r>
              <a:rPr lang="nl-NL" sz="1200" kern="1200" dirty="0" smtClean="0">
                <a:solidFill>
                  <a:schemeClr val="tx1"/>
                </a:solidFill>
                <a:effectLst/>
                <a:latin typeface="+mn-lt"/>
                <a:ea typeface="+mn-ea"/>
                <a:cs typeface="+mn-cs"/>
              </a:rPr>
              <a:t>Het team bewaakt de voortgang van de uitbestedingen en de rechtmatigheid ervan. Daarnaast voert het team regie op doelbereik van het project.</a:t>
            </a:r>
          </a:p>
          <a:p>
            <a:endParaRPr lang="nl-NL" sz="1200" kern="1200" dirty="0" smtClean="0">
              <a:solidFill>
                <a:schemeClr val="tx1"/>
              </a:solidFill>
              <a:effectLst/>
              <a:latin typeface="+mn-lt"/>
              <a:ea typeface="+mn-ea"/>
              <a:cs typeface="+mn-cs"/>
            </a:endParaRPr>
          </a:p>
          <a:p>
            <a:r>
              <a:rPr lang="nl-NL" sz="1200" b="1" kern="1200" dirty="0" smtClean="0">
                <a:solidFill>
                  <a:schemeClr val="tx1"/>
                </a:solidFill>
                <a:effectLst/>
                <a:latin typeface="+mn-lt"/>
                <a:ea typeface="+mn-ea"/>
                <a:cs typeface="+mn-cs"/>
              </a:rPr>
              <a:t>Landelijk directeurenoverleg</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Sinds</a:t>
            </a:r>
            <a:r>
              <a:rPr lang="nl-NL" sz="1200" kern="1200" baseline="0" dirty="0" smtClean="0">
                <a:solidFill>
                  <a:schemeClr val="tx1"/>
                </a:solidFill>
                <a:effectLst/>
                <a:latin typeface="+mn-lt"/>
                <a:ea typeface="+mn-ea"/>
                <a:cs typeface="+mn-cs"/>
              </a:rPr>
              <a:t> 2018 is een landelijk directeurenoverleg operationeel. Het landelijk directeurenoverleg Slim Watermanagement fungeert als sluitstuk van de in de verschillende regio’s gezamenlijk voorbereide documenten en vraagstukken en zoekt meerwaarde in: inzichtelijk maken van de regio overstijgende verbanden, landelijke afstemming/optimalisatie, inhoudelijk leren van elkaar (casussen) en buigen over escalatie- en implementatievraagstukken en beoordeelt het jaarplan Slim WM met een landelijke bril op.</a:t>
            </a:r>
            <a:endParaRPr lang="nl-NL" sz="1200" kern="1200" dirty="0" smtClean="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00888981-A8A4-409A-B377-0D5D254227E7}" type="slidenum">
              <a:rPr lang="nl-NL" smtClean="0">
                <a:solidFill>
                  <a:prstClr val="black"/>
                </a:solidFill>
              </a:rPr>
              <a:pPr/>
              <a:t>6</a:t>
            </a:fld>
            <a:endParaRPr lang="nl-NL">
              <a:solidFill>
                <a:prstClr val="black"/>
              </a:solidFill>
            </a:endParaRPr>
          </a:p>
        </p:txBody>
      </p:sp>
    </p:spTree>
    <p:extLst>
      <p:ext uri="{BB962C8B-B14F-4D97-AF65-F5344CB8AC3E}">
        <p14:creationId xmlns:p14="http://schemas.microsoft.com/office/powerpoint/2010/main" val="2938187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dirty="0" smtClean="0">
                <a:solidFill>
                  <a:schemeClr val="tx1"/>
                </a:solidFill>
                <a:effectLst/>
                <a:latin typeface="+mn-lt"/>
                <a:ea typeface="+mn-ea"/>
                <a:cs typeface="+mn-cs"/>
              </a:rPr>
              <a:t>De doelen van het project Slim Watermanagement (looptijd 2016 t/m 2021) zijn:</a:t>
            </a:r>
          </a:p>
          <a:p>
            <a:pPr marL="171450" lvl="0" indent="-171450">
              <a:buFont typeface="Arial" panose="020B0604020202020204" pitchFamily="34" charset="0"/>
              <a:buChar char="•"/>
            </a:pPr>
            <a:r>
              <a:rPr lang="nl-NL" sz="1200" kern="1200" dirty="0" smtClean="0">
                <a:solidFill>
                  <a:schemeClr val="tx1"/>
                </a:solidFill>
                <a:effectLst/>
                <a:latin typeface="+mn-lt"/>
                <a:ea typeface="+mn-ea"/>
                <a:cs typeface="+mn-cs"/>
              </a:rPr>
              <a:t>Het opleveren van concrete verbetermaatregelen voor het operationele waterbeheer, waarmee we invulling geven aan het beter benutten van het water(systeem) binnen de huidige infrastructuur en wordt bijgedragen aan het realiseren van de doelen voor zoetwater;</a:t>
            </a:r>
          </a:p>
          <a:p>
            <a:pPr marL="171450" lvl="0" indent="-171450">
              <a:buFont typeface="Arial" panose="020B0604020202020204" pitchFamily="34" charset="0"/>
              <a:buChar char="•"/>
            </a:pPr>
            <a:r>
              <a:rPr lang="nl-NL" sz="1200" kern="1200" dirty="0" smtClean="0">
                <a:solidFill>
                  <a:schemeClr val="tx1"/>
                </a:solidFill>
                <a:effectLst/>
                <a:latin typeface="+mn-lt"/>
                <a:ea typeface="+mn-ea"/>
                <a:cs typeface="+mn-cs"/>
              </a:rPr>
              <a:t>De verbetermaatregelen samen met de betrokken waterbeheerders implementeren dan wel de implementatie borgen door een implementatieplan als de implementatie niet – volledig – voor eind 2021 kan worden uitgevoerd.</a:t>
            </a:r>
          </a:p>
          <a:p>
            <a:endParaRPr lang="nl-NL" dirty="0"/>
          </a:p>
        </p:txBody>
      </p:sp>
      <p:sp>
        <p:nvSpPr>
          <p:cNvPr id="4" name="Tijdelijke aanduiding voor dianummer 3"/>
          <p:cNvSpPr>
            <a:spLocks noGrp="1"/>
          </p:cNvSpPr>
          <p:nvPr>
            <p:ph type="sldNum" sz="quarter" idx="10"/>
          </p:nvPr>
        </p:nvSpPr>
        <p:spPr/>
        <p:txBody>
          <a:bodyPr/>
          <a:lstStyle/>
          <a:p>
            <a:fld id="{00888981-A8A4-409A-B377-0D5D254227E7}" type="slidenum">
              <a:rPr lang="nl-NL" smtClean="0"/>
              <a:t>7</a:t>
            </a:fld>
            <a:endParaRPr lang="nl-NL"/>
          </a:p>
        </p:txBody>
      </p:sp>
    </p:spTree>
    <p:extLst>
      <p:ext uri="{BB962C8B-B14F-4D97-AF65-F5344CB8AC3E}">
        <p14:creationId xmlns:p14="http://schemas.microsoft.com/office/powerpoint/2010/main" val="4085466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15988" y="744538"/>
            <a:ext cx="4975225" cy="3730625"/>
          </a:xfrm>
        </p:spPr>
      </p:sp>
      <p:sp>
        <p:nvSpPr>
          <p:cNvPr id="3" name="Tijdelijke aanduiding voor notities 2"/>
          <p:cNvSpPr>
            <a:spLocks noGrp="1"/>
          </p:cNvSpPr>
          <p:nvPr>
            <p:ph type="body" idx="1"/>
          </p:nvPr>
        </p:nvSpPr>
        <p:spPr/>
        <p:txBody>
          <a:bodyPr/>
          <a:lstStyle/>
          <a:p>
            <a:r>
              <a:rPr lang="nl-NL" dirty="0"/>
              <a:t>Slim watermanagement gaat  over mensen en instrumenten. </a:t>
            </a:r>
          </a:p>
          <a:p>
            <a:endParaRPr lang="nl-NL" dirty="0" smtClean="0"/>
          </a:p>
          <a:p>
            <a:r>
              <a:rPr lang="nl-NL" dirty="0" smtClean="0"/>
              <a:t>Bij de mens gaat het om samenwerking tussen de waterbeheerders onderling (waterschappen en Rijkswaterstaat) en de samenwerking met marktpartijen en kennisinstituten (</a:t>
            </a:r>
            <a:r>
              <a:rPr lang="nl-NL" dirty="0" err="1" smtClean="0"/>
              <a:t>vb</a:t>
            </a:r>
            <a:r>
              <a:rPr lang="nl-NL" dirty="0" smtClean="0"/>
              <a:t> STOWA, WUR, KNMI). Waterbeheerders benutten gezamenlijk de kracht van de kennisinstituten en marktpartijen. Een voorbeeld van deze samenwerking is het onderzoeksproject SWM-EVAP dat gericht is op een beter inzicht krijgen in de verdamping. Dit wordt uitgevoerd door KNMI, WUR, Deltares en HKV en ondersteund door Rijkswaterstaat</a:t>
            </a:r>
          </a:p>
          <a:p>
            <a:endParaRPr lang="nl-NL" dirty="0" smtClean="0"/>
          </a:p>
          <a:p>
            <a:r>
              <a:rPr lang="nl-NL" dirty="0" smtClean="0"/>
              <a:t>De instrumenten van Slim Watermanagement zijn: </a:t>
            </a:r>
          </a:p>
          <a:p>
            <a:pPr marL="171450" indent="-171450">
              <a:buFont typeface="Arial" panose="020B0604020202020204" pitchFamily="34" charset="0"/>
              <a:buChar char="•"/>
            </a:pPr>
            <a:r>
              <a:rPr lang="nl-NL" dirty="0" smtClean="0"/>
              <a:t>Systeemanalyses; gezamenlijk kennis opbouwen over het functioneren van het gehele watersysteem en welke kennis ontbreekt. </a:t>
            </a:r>
          </a:p>
          <a:p>
            <a:pPr marL="171450" indent="-171450">
              <a:buFont typeface="Arial" panose="020B0604020202020204" pitchFamily="34" charset="0"/>
              <a:buChar char="•"/>
            </a:pPr>
            <a:r>
              <a:rPr lang="nl-NL" dirty="0" smtClean="0"/>
              <a:t>Redeneerlijnen; beschrijft het gezamenlijk handelen bij droge en/of natte omstandigheden (gezamenlijk werkkader voor het operationeel waterbeheer).</a:t>
            </a:r>
          </a:p>
          <a:p>
            <a:pPr marL="171450" indent="-171450">
              <a:buFont typeface="Arial" panose="020B0604020202020204" pitchFamily="34" charset="0"/>
              <a:buChar char="•"/>
            </a:pPr>
            <a:r>
              <a:rPr lang="nl-NL" dirty="0" err="1" smtClean="0"/>
              <a:t>Serious</a:t>
            </a:r>
            <a:r>
              <a:rPr lang="nl-NL" dirty="0" smtClean="0"/>
              <a:t> games; met een spelbord en een computermodel leren en ervaren hoe het watersysteem en de redeneerlijnen functioneren en welke informatie nodig is.</a:t>
            </a:r>
          </a:p>
          <a:p>
            <a:pPr marL="171450" indent="-171450">
              <a:buFont typeface="Arial" panose="020B0604020202020204" pitchFamily="34" charset="0"/>
              <a:buChar char="•"/>
            </a:pPr>
            <a:r>
              <a:rPr lang="nl-NL" dirty="0" smtClean="0"/>
              <a:t>Groepsapp WhatsApp; Laagdrempelig en snel operationele problemen, vragen en oplossingen delen.</a:t>
            </a:r>
          </a:p>
          <a:p>
            <a:pPr marL="171450" indent="-171450">
              <a:buFont typeface="Arial" panose="020B0604020202020204" pitchFamily="34" charset="0"/>
              <a:buChar char="•"/>
            </a:pPr>
            <a:r>
              <a:rPr lang="nl-NL" dirty="0" smtClean="0"/>
              <a:t>Informatieschermen; real time over dezelfde informatie beschikken gericht op het effectief uitvoeren van de redeneerlijn.</a:t>
            </a:r>
          </a:p>
          <a:p>
            <a:endParaRPr lang="nl-NL" dirty="0"/>
          </a:p>
        </p:txBody>
      </p:sp>
      <p:sp>
        <p:nvSpPr>
          <p:cNvPr id="4" name="Tijdelijke aanduiding voor dianummer 3"/>
          <p:cNvSpPr>
            <a:spLocks noGrp="1"/>
          </p:cNvSpPr>
          <p:nvPr>
            <p:ph type="sldNum" sz="quarter" idx="10"/>
          </p:nvPr>
        </p:nvSpPr>
        <p:spPr/>
        <p:txBody>
          <a:bodyPr/>
          <a:lstStyle/>
          <a:p>
            <a:fld id="{00888981-A8A4-409A-B377-0D5D254227E7}" type="slidenum">
              <a:rPr lang="nl-NL" smtClean="0">
                <a:solidFill>
                  <a:prstClr val="black"/>
                </a:solidFill>
              </a:rPr>
              <a:pPr/>
              <a:t>8</a:t>
            </a:fld>
            <a:endParaRPr lang="nl-NL">
              <a:solidFill>
                <a:prstClr val="black"/>
              </a:solidFill>
            </a:endParaRPr>
          </a:p>
        </p:txBody>
      </p:sp>
    </p:spTree>
    <p:extLst>
      <p:ext uri="{BB962C8B-B14F-4D97-AF65-F5344CB8AC3E}">
        <p14:creationId xmlns:p14="http://schemas.microsoft.com/office/powerpoint/2010/main" val="2938187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17575" y="746125"/>
            <a:ext cx="4972050" cy="3729038"/>
          </a:xfrm>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Bij de mens gaat het om samenwerking tussen de waterbeheerders en</a:t>
            </a:r>
            <a:r>
              <a:rPr lang="nl-NL" baseline="0" dirty="0" smtClean="0"/>
              <a:t> de samenwerking met marktpartijen en kennisinstituten (</a:t>
            </a:r>
            <a:r>
              <a:rPr lang="nl-NL" baseline="0" dirty="0" err="1" smtClean="0"/>
              <a:t>vb</a:t>
            </a:r>
            <a:r>
              <a:rPr lang="nl-NL" baseline="0" dirty="0" smtClean="0"/>
              <a:t> STOWA, WUR, KNMI).</a:t>
            </a:r>
            <a:r>
              <a:rPr lang="nl-NL" dirty="0" smtClean="0"/>
              <a:t> </a:t>
            </a:r>
          </a:p>
          <a:p>
            <a:r>
              <a:rPr lang="nl-NL" sz="1200" kern="1200" dirty="0" smtClean="0">
                <a:solidFill>
                  <a:schemeClr val="tx1"/>
                </a:solidFill>
                <a:effectLst/>
                <a:latin typeface="+mn-lt"/>
                <a:ea typeface="+mn-ea"/>
                <a:cs typeface="+mn-cs"/>
              </a:rPr>
              <a:t>Alle waterschappen (inclusief de Unie van waterschappen) en Rijkswaterstaat werken samen om</a:t>
            </a:r>
            <a:r>
              <a:rPr lang="nl-NL" sz="1200" kern="1200" baseline="0" dirty="0" smtClean="0">
                <a:solidFill>
                  <a:schemeClr val="tx1"/>
                </a:solidFill>
                <a:effectLst/>
                <a:latin typeface="+mn-lt"/>
                <a:ea typeface="+mn-ea"/>
                <a:cs typeface="+mn-cs"/>
              </a:rPr>
              <a:t> Slim Watermanagement tot een succes te maken</a:t>
            </a:r>
            <a:r>
              <a:rPr lang="nl-NL" sz="1200" kern="1200" dirty="0" smtClean="0">
                <a:solidFill>
                  <a:schemeClr val="tx1"/>
                </a:solidFill>
                <a:effectLst/>
                <a:latin typeface="+mn-lt"/>
                <a:ea typeface="+mn-ea"/>
                <a:cs typeface="+mn-cs"/>
              </a:rPr>
              <a:t>.</a:t>
            </a:r>
          </a:p>
          <a:p>
            <a:r>
              <a:rPr lang="nl-NL" sz="1200" kern="1200" dirty="0" smtClean="0">
                <a:solidFill>
                  <a:schemeClr val="tx1"/>
                </a:solidFill>
                <a:effectLst/>
                <a:latin typeface="+mn-lt"/>
                <a:ea typeface="+mn-ea"/>
                <a:cs typeface="+mn-cs"/>
              </a:rPr>
              <a:t>Gezamenlijk benutten zij de kracht van de kennisinstituten en marktpartijen.</a:t>
            </a:r>
            <a:r>
              <a:rPr lang="nl-NL" sz="1200" kern="1200" baseline="0" dirty="0" smtClean="0">
                <a:solidFill>
                  <a:schemeClr val="tx1"/>
                </a:solidFill>
                <a:effectLst/>
                <a:latin typeface="+mn-lt"/>
                <a:ea typeface="+mn-ea"/>
                <a:cs typeface="+mn-cs"/>
              </a:rPr>
              <a:t> </a:t>
            </a:r>
            <a:r>
              <a:rPr lang="nl-NL" sz="1200" kern="1200" dirty="0" smtClean="0">
                <a:solidFill>
                  <a:schemeClr val="tx1"/>
                </a:solidFill>
                <a:effectLst/>
                <a:latin typeface="+mn-lt"/>
                <a:ea typeface="+mn-ea"/>
                <a:cs typeface="+mn-cs"/>
              </a:rPr>
              <a:t>Slim watermanagement is één van de NKWK onderzoekslijnen. </a:t>
            </a:r>
          </a:p>
          <a:p>
            <a:r>
              <a:rPr lang="nl-NL" sz="1200" kern="1200" dirty="0" smtClean="0">
                <a:solidFill>
                  <a:schemeClr val="tx1"/>
                </a:solidFill>
                <a:effectLst/>
                <a:latin typeface="+mn-lt"/>
                <a:ea typeface="+mn-ea"/>
                <a:cs typeface="+mn-cs"/>
              </a:rPr>
              <a:t>Een voorbeeld van deze samenwerking is het NWO onderzoek SWM-EVAP dat gericht is op een beter inzicht krijgen in de verdamping. Dit wordt uitgevoerd door KNMI, WUR, Deltares en HKV en ondersteund door Rijkswaterstaat. </a:t>
            </a:r>
            <a:endParaRPr lang="nl-NL" sz="1200" kern="1200" baseline="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00888981-A8A4-409A-B377-0D5D254227E7}" type="slidenum">
              <a:rPr lang="nl-NL" smtClean="0">
                <a:solidFill>
                  <a:prstClr val="black"/>
                </a:solidFill>
              </a:rPr>
              <a:pPr/>
              <a:t>9</a:t>
            </a:fld>
            <a:endParaRPr lang="nl-NL">
              <a:solidFill>
                <a:prstClr val="black"/>
              </a:solidFill>
            </a:endParaRPr>
          </a:p>
        </p:txBody>
      </p:sp>
    </p:spTree>
    <p:extLst>
      <p:ext uri="{BB962C8B-B14F-4D97-AF65-F5344CB8AC3E}">
        <p14:creationId xmlns:p14="http://schemas.microsoft.com/office/powerpoint/2010/main" val="2938187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EBBE4B90-5F3D-4E50-A2ED-FAC59CAA5D3F}" type="datetimeFigureOut">
              <a:rPr lang="nl-NL" smtClean="0"/>
              <a:t>11-9-2019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317D07-B448-4E2A-A2C2-18D84BEFB255}" type="slidenum">
              <a:rPr lang="nl-NL" smtClean="0"/>
              <a:t>‹nr.›</a:t>
            </a:fld>
            <a:endParaRPr lang="nl-NL"/>
          </a:p>
        </p:txBody>
      </p:sp>
    </p:spTree>
    <p:extLst>
      <p:ext uri="{BB962C8B-B14F-4D97-AF65-F5344CB8AC3E}">
        <p14:creationId xmlns:p14="http://schemas.microsoft.com/office/powerpoint/2010/main" val="2855748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EBBE4B90-5F3D-4E50-A2ED-FAC59CAA5D3F}" type="datetimeFigureOut">
              <a:rPr lang="nl-NL" smtClean="0"/>
              <a:t>11-9-2019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317D07-B448-4E2A-A2C2-18D84BEFB255}" type="slidenum">
              <a:rPr lang="nl-NL" smtClean="0"/>
              <a:t>‹nr.›</a:t>
            </a:fld>
            <a:endParaRPr lang="nl-NL"/>
          </a:p>
        </p:txBody>
      </p:sp>
    </p:spTree>
    <p:extLst>
      <p:ext uri="{BB962C8B-B14F-4D97-AF65-F5344CB8AC3E}">
        <p14:creationId xmlns:p14="http://schemas.microsoft.com/office/powerpoint/2010/main" val="2708254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EBBE4B90-5F3D-4E50-A2ED-FAC59CAA5D3F}" type="datetimeFigureOut">
              <a:rPr lang="nl-NL" smtClean="0"/>
              <a:t>11-9-2019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317D07-B448-4E2A-A2C2-18D84BEFB255}" type="slidenum">
              <a:rPr lang="nl-NL" smtClean="0"/>
              <a:t>‹nr.›</a:t>
            </a:fld>
            <a:endParaRPr lang="nl-NL"/>
          </a:p>
        </p:txBody>
      </p:sp>
    </p:spTree>
    <p:extLst>
      <p:ext uri="{BB962C8B-B14F-4D97-AF65-F5344CB8AC3E}">
        <p14:creationId xmlns:p14="http://schemas.microsoft.com/office/powerpoint/2010/main" val="3364447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EBBE4B90-5F3D-4E50-A2ED-FAC59CAA5D3F}" type="datetimeFigureOut">
              <a:rPr lang="nl-NL" smtClean="0"/>
              <a:t>11-9-2019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317D07-B448-4E2A-A2C2-18D84BEFB255}" type="slidenum">
              <a:rPr lang="nl-NL" smtClean="0"/>
              <a:t>‹nr.›</a:t>
            </a:fld>
            <a:endParaRPr lang="nl-NL"/>
          </a:p>
        </p:txBody>
      </p:sp>
    </p:spTree>
    <p:extLst>
      <p:ext uri="{BB962C8B-B14F-4D97-AF65-F5344CB8AC3E}">
        <p14:creationId xmlns:p14="http://schemas.microsoft.com/office/powerpoint/2010/main" val="4280102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EBBE4B90-5F3D-4E50-A2ED-FAC59CAA5D3F}" type="datetimeFigureOut">
              <a:rPr lang="nl-NL" smtClean="0"/>
              <a:t>11-9-2019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317D07-B448-4E2A-A2C2-18D84BEFB255}" type="slidenum">
              <a:rPr lang="nl-NL" smtClean="0"/>
              <a:t>‹nr.›</a:t>
            </a:fld>
            <a:endParaRPr lang="nl-NL"/>
          </a:p>
        </p:txBody>
      </p:sp>
    </p:spTree>
    <p:extLst>
      <p:ext uri="{BB962C8B-B14F-4D97-AF65-F5344CB8AC3E}">
        <p14:creationId xmlns:p14="http://schemas.microsoft.com/office/powerpoint/2010/main" val="1836469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EBBE4B90-5F3D-4E50-A2ED-FAC59CAA5D3F}" type="datetimeFigureOut">
              <a:rPr lang="nl-NL" smtClean="0"/>
              <a:t>11-9-2019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317D07-B448-4E2A-A2C2-18D84BEFB255}" type="slidenum">
              <a:rPr lang="nl-NL" smtClean="0"/>
              <a:t>‹nr.›</a:t>
            </a:fld>
            <a:endParaRPr lang="nl-NL"/>
          </a:p>
        </p:txBody>
      </p:sp>
    </p:spTree>
    <p:extLst>
      <p:ext uri="{BB962C8B-B14F-4D97-AF65-F5344CB8AC3E}">
        <p14:creationId xmlns:p14="http://schemas.microsoft.com/office/powerpoint/2010/main" val="3746682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EBBE4B90-5F3D-4E50-A2ED-FAC59CAA5D3F}" type="datetimeFigureOut">
              <a:rPr lang="nl-NL" smtClean="0"/>
              <a:t>11-9-2019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C317D07-B448-4E2A-A2C2-18D84BEFB255}" type="slidenum">
              <a:rPr lang="nl-NL" smtClean="0"/>
              <a:t>‹nr.›</a:t>
            </a:fld>
            <a:endParaRPr lang="nl-NL"/>
          </a:p>
        </p:txBody>
      </p:sp>
    </p:spTree>
    <p:extLst>
      <p:ext uri="{BB962C8B-B14F-4D97-AF65-F5344CB8AC3E}">
        <p14:creationId xmlns:p14="http://schemas.microsoft.com/office/powerpoint/2010/main" val="1420117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EBBE4B90-5F3D-4E50-A2ED-FAC59CAA5D3F}" type="datetimeFigureOut">
              <a:rPr lang="nl-NL" smtClean="0"/>
              <a:t>11-9-2019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C317D07-B448-4E2A-A2C2-18D84BEFB255}" type="slidenum">
              <a:rPr lang="nl-NL" smtClean="0"/>
              <a:t>‹nr.›</a:t>
            </a:fld>
            <a:endParaRPr lang="nl-NL"/>
          </a:p>
        </p:txBody>
      </p:sp>
    </p:spTree>
    <p:extLst>
      <p:ext uri="{BB962C8B-B14F-4D97-AF65-F5344CB8AC3E}">
        <p14:creationId xmlns:p14="http://schemas.microsoft.com/office/powerpoint/2010/main" val="4123080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EBBE4B90-5F3D-4E50-A2ED-FAC59CAA5D3F}" type="datetimeFigureOut">
              <a:rPr lang="nl-NL" smtClean="0"/>
              <a:t>11-9-2019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C317D07-B448-4E2A-A2C2-18D84BEFB255}" type="slidenum">
              <a:rPr lang="nl-NL" smtClean="0"/>
              <a:t>‹nr.›</a:t>
            </a:fld>
            <a:endParaRPr lang="nl-NL"/>
          </a:p>
        </p:txBody>
      </p:sp>
    </p:spTree>
    <p:extLst>
      <p:ext uri="{BB962C8B-B14F-4D97-AF65-F5344CB8AC3E}">
        <p14:creationId xmlns:p14="http://schemas.microsoft.com/office/powerpoint/2010/main" val="1667464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EBBE4B90-5F3D-4E50-A2ED-FAC59CAA5D3F}" type="datetimeFigureOut">
              <a:rPr lang="nl-NL" smtClean="0"/>
              <a:t>11-9-2019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317D07-B448-4E2A-A2C2-18D84BEFB255}" type="slidenum">
              <a:rPr lang="nl-NL" smtClean="0"/>
              <a:t>‹nr.›</a:t>
            </a:fld>
            <a:endParaRPr lang="nl-NL"/>
          </a:p>
        </p:txBody>
      </p:sp>
    </p:spTree>
    <p:extLst>
      <p:ext uri="{BB962C8B-B14F-4D97-AF65-F5344CB8AC3E}">
        <p14:creationId xmlns:p14="http://schemas.microsoft.com/office/powerpoint/2010/main" val="1834517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EBBE4B90-5F3D-4E50-A2ED-FAC59CAA5D3F}" type="datetimeFigureOut">
              <a:rPr lang="nl-NL" smtClean="0"/>
              <a:t>11-9-2019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317D07-B448-4E2A-A2C2-18D84BEFB255}" type="slidenum">
              <a:rPr lang="nl-NL" smtClean="0"/>
              <a:t>‹nr.›</a:t>
            </a:fld>
            <a:endParaRPr lang="nl-NL"/>
          </a:p>
        </p:txBody>
      </p:sp>
    </p:spTree>
    <p:extLst>
      <p:ext uri="{BB962C8B-B14F-4D97-AF65-F5344CB8AC3E}">
        <p14:creationId xmlns:p14="http://schemas.microsoft.com/office/powerpoint/2010/main" val="1433913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BE4B90-5F3D-4E50-A2ED-FAC59CAA5D3F}" type="datetimeFigureOut">
              <a:rPr lang="nl-NL" smtClean="0"/>
              <a:t>11-9-2019</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17D07-B448-4E2A-A2C2-18D84BEFB255}" type="slidenum">
              <a:rPr lang="nl-NL" smtClean="0"/>
              <a:t>‹nr.›</a:t>
            </a:fld>
            <a:endParaRPr lang="nl-NL"/>
          </a:p>
        </p:txBody>
      </p:sp>
    </p:spTree>
    <p:extLst>
      <p:ext uri="{BB962C8B-B14F-4D97-AF65-F5344CB8AC3E}">
        <p14:creationId xmlns:p14="http://schemas.microsoft.com/office/powerpoint/2010/main" val="42663679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slimwatermanagement.n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4041477" y="3886200"/>
            <a:ext cx="5102523" cy="1752600"/>
          </a:xfrm>
        </p:spPr>
        <p:txBody>
          <a:bodyPr>
            <a:normAutofit/>
          </a:bodyPr>
          <a:lstStyle/>
          <a:p>
            <a:r>
              <a:rPr lang="nl-NL" sz="2000" dirty="0" smtClean="0">
                <a:solidFill>
                  <a:schemeClr val="tx2"/>
                </a:solidFill>
              </a:rPr>
              <a:t>Slim Watermanagement</a:t>
            </a:r>
          </a:p>
          <a:p>
            <a:r>
              <a:rPr lang="nl-NL" sz="1600" dirty="0"/>
              <a:t>hoe </a:t>
            </a:r>
            <a:r>
              <a:rPr lang="nl-NL" sz="1600" dirty="0" smtClean="0"/>
              <a:t>het </a:t>
            </a:r>
            <a:r>
              <a:rPr lang="nl-NL" sz="1600" dirty="0"/>
              <a:t>water in Nederland nog slimmer </a:t>
            </a:r>
            <a:r>
              <a:rPr lang="nl-NL" sz="1600" dirty="0" smtClean="0"/>
              <a:t>verdelen</a:t>
            </a:r>
            <a:r>
              <a:rPr lang="nl-NL" sz="2000" dirty="0"/>
              <a:t>      </a:t>
            </a:r>
            <a:endParaRPr lang="nl-NL" sz="2000" dirty="0">
              <a:solidFill>
                <a:schemeClr val="tx2"/>
              </a:solidFill>
            </a:endParaRPr>
          </a:p>
        </p:txBody>
      </p:sp>
      <p:sp>
        <p:nvSpPr>
          <p:cNvPr id="4" name="Rechthoek 3"/>
          <p:cNvSpPr/>
          <p:nvPr/>
        </p:nvSpPr>
        <p:spPr>
          <a:xfrm>
            <a:off x="0" y="6093296"/>
            <a:ext cx="9144000" cy="764704"/>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NL" dirty="0" smtClean="0"/>
              <a:t>Slim watermanagement</a:t>
            </a:r>
            <a:endParaRPr lang="nl-NL" dirty="0"/>
          </a:p>
        </p:txBody>
      </p:sp>
      <p:sp>
        <p:nvSpPr>
          <p:cNvPr id="5" name="Tekstvak 4"/>
          <p:cNvSpPr txBox="1"/>
          <p:nvPr/>
        </p:nvSpPr>
        <p:spPr>
          <a:xfrm>
            <a:off x="251520" y="6300028"/>
            <a:ext cx="332142" cy="369332"/>
          </a:xfrm>
          <a:prstGeom prst="rect">
            <a:avLst/>
          </a:prstGeom>
          <a:noFill/>
        </p:spPr>
        <p:txBody>
          <a:bodyPr wrap="none" rtlCol="0">
            <a:spAutoFit/>
          </a:bodyPr>
          <a:lstStyle/>
          <a:p>
            <a:fld id="{B9D35FD9-9146-4A70-B41C-33623C708277}" type="slidenum">
              <a:rPr lang="nl-NL" smtClean="0">
                <a:solidFill>
                  <a:schemeClr val="bg1"/>
                </a:solidFill>
              </a:rPr>
              <a:t>1</a:t>
            </a:fld>
            <a:endParaRPr lang="nl-NL"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6693" y="284931"/>
            <a:ext cx="4395787" cy="264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C:\Users\dijkk\AppData\Local\Microsoft\Windows\Temporary Internet Files\Content.Outlook\QNSARHGN\Droog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068539"/>
            <a:ext cx="4042518" cy="302475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U:\Kirsten\Slim WM\Communicatie\Wateroverlast\auto_dor_wat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6650"/>
            <a:ext cx="4042518" cy="3031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8727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art1">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6="http://schemas.microsoft.com/office/drawing/2014/main" xmlns:w16se="http://schemas.microsoft.com/office/word/2015/wordml/symex" xmlns:w16cid="http://schemas.microsoft.com/office/word/2016/wordml/cid" xmlns:w15="http://schemas.microsoft.com/office/word/2012/wordml" xmlns:w="http://schemas.openxmlformats.org/wordprocessingml/2006/main" xmlns:w10="urn:schemas-microsoft-com:office:word" xmlns:v="urn:schemas-microsoft-com:vml"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 xmlns:lc="http://schemas.openxmlformats.org/drawingml/2006/lockedCanvas" id="{87A2B7BF-CF25-4ED2-A222-25A72801C9C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31138" y="1912690"/>
            <a:ext cx="5745163" cy="4253119"/>
          </a:xfrm>
          <a:prstGeom prst="rect">
            <a:avLst/>
          </a:prstGeom>
          <a:noFill/>
          <a:ln>
            <a:noFill/>
          </a:ln>
          <a:extLst/>
        </p:spPr>
      </p:pic>
      <p:sp>
        <p:nvSpPr>
          <p:cNvPr id="2" name="Titel 1"/>
          <p:cNvSpPr>
            <a:spLocks noGrp="1"/>
          </p:cNvSpPr>
          <p:nvPr>
            <p:ph type="title"/>
          </p:nvPr>
        </p:nvSpPr>
        <p:spPr/>
        <p:txBody>
          <a:bodyPr>
            <a:normAutofit/>
          </a:bodyPr>
          <a:lstStyle/>
          <a:p>
            <a:pPr algn="l"/>
            <a:r>
              <a:rPr lang="nl-NL" sz="2800" b="1" dirty="0" smtClean="0">
                <a:solidFill>
                  <a:srgbClr val="E17000"/>
                </a:solidFill>
              </a:rPr>
              <a:t>Kennis intensief</a:t>
            </a:r>
            <a:endParaRPr lang="nl-NL" sz="2800" b="1" dirty="0">
              <a:solidFill>
                <a:srgbClr val="E17000"/>
              </a:solidFill>
            </a:endParaRPr>
          </a:p>
        </p:txBody>
      </p:sp>
      <p:sp>
        <p:nvSpPr>
          <p:cNvPr id="4" name="Rechthoek 3"/>
          <p:cNvSpPr/>
          <p:nvPr/>
        </p:nvSpPr>
        <p:spPr>
          <a:xfrm>
            <a:off x="0" y="6093296"/>
            <a:ext cx="9144000" cy="764704"/>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5" name="Tekstvak 4"/>
          <p:cNvSpPr txBox="1"/>
          <p:nvPr/>
        </p:nvSpPr>
        <p:spPr>
          <a:xfrm>
            <a:off x="251520" y="6300028"/>
            <a:ext cx="479618" cy="369332"/>
          </a:xfrm>
          <a:prstGeom prst="rect">
            <a:avLst/>
          </a:prstGeom>
          <a:noFill/>
        </p:spPr>
        <p:txBody>
          <a:bodyPr wrap="none" rtlCol="0">
            <a:spAutoFit/>
          </a:bodyPr>
          <a:lstStyle/>
          <a:p>
            <a:fld id="{B9D35FD9-9146-4A70-B41C-33623C708277}" type="slidenum">
              <a:rPr lang="nl-NL" smtClean="0">
                <a:solidFill>
                  <a:prstClr val="white"/>
                </a:solidFill>
              </a:rPr>
              <a:pPr/>
              <a:t>10</a:t>
            </a:fld>
            <a:endParaRPr lang="nl-NL" dirty="0">
              <a:solidFill>
                <a:prstClr val="white"/>
              </a:solidFill>
            </a:endParaRPr>
          </a:p>
        </p:txBody>
      </p:sp>
      <p:sp>
        <p:nvSpPr>
          <p:cNvPr id="6" name="Rechthoek 5"/>
          <p:cNvSpPr/>
          <p:nvPr/>
        </p:nvSpPr>
        <p:spPr>
          <a:xfrm>
            <a:off x="6152891" y="6300028"/>
            <a:ext cx="2955617" cy="369332"/>
          </a:xfrm>
          <a:prstGeom prst="rect">
            <a:avLst/>
          </a:prstGeom>
        </p:spPr>
        <p:txBody>
          <a:bodyPr wrap="none">
            <a:spAutoFit/>
          </a:bodyPr>
          <a:lstStyle/>
          <a:p>
            <a:r>
              <a:rPr lang="nl-NL" dirty="0">
                <a:solidFill>
                  <a:prstClr val="white"/>
                </a:solidFill>
              </a:rPr>
              <a:t>Slim watermanagement</a:t>
            </a:r>
          </a:p>
        </p:txBody>
      </p:sp>
      <p:sp>
        <p:nvSpPr>
          <p:cNvPr id="11" name="Tijdelijke aanduiding voor inhoud 2"/>
          <p:cNvSpPr txBox="1">
            <a:spLocks/>
          </p:cNvSpPr>
          <p:nvPr/>
        </p:nvSpPr>
        <p:spPr>
          <a:xfrm>
            <a:off x="473978" y="1128249"/>
            <a:ext cx="8393185" cy="49592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3000"/>
              </a:lnSpc>
              <a:spcBef>
                <a:spcPts val="0"/>
              </a:spcBef>
              <a:buNone/>
            </a:pPr>
            <a:r>
              <a:rPr lang="nl-NL" sz="2000" dirty="0" smtClean="0">
                <a:solidFill>
                  <a:srgbClr val="000000"/>
                </a:solidFill>
              </a:rPr>
              <a:t>Watersysteem beter leren kennen en instrumenten verbeteren</a:t>
            </a:r>
          </a:p>
          <a:p>
            <a:pPr marL="0">
              <a:lnSpc>
                <a:spcPts val="3000"/>
              </a:lnSpc>
              <a:spcBef>
                <a:spcPts val="0"/>
              </a:spcBef>
            </a:pPr>
            <a:endParaRPr lang="nl-NL" sz="2000" dirty="0" smtClean="0">
              <a:solidFill>
                <a:srgbClr val="000000"/>
              </a:solidFill>
            </a:endParaRPr>
          </a:p>
        </p:txBody>
      </p:sp>
      <p:sp>
        <p:nvSpPr>
          <p:cNvPr id="10" name="Rechthoek 9"/>
          <p:cNvSpPr/>
          <p:nvPr/>
        </p:nvSpPr>
        <p:spPr>
          <a:xfrm>
            <a:off x="5666763" y="4955127"/>
            <a:ext cx="3284291" cy="861774"/>
          </a:xfrm>
          <a:prstGeom prst="rect">
            <a:avLst/>
          </a:prstGeom>
        </p:spPr>
        <p:txBody>
          <a:bodyPr wrap="square">
            <a:spAutoFit/>
          </a:bodyPr>
          <a:lstStyle/>
          <a:p>
            <a:pPr marL="628650" lvl="1" indent="-171450">
              <a:buFont typeface="Arial" panose="020B0604020202020204" pitchFamily="34" charset="0"/>
              <a:buChar char="•"/>
            </a:pPr>
            <a:r>
              <a:rPr lang="nl-NL" sz="1000" dirty="0" smtClean="0">
                <a:sym typeface="Wingdings" panose="05000000000000000000" pitchFamily="2" charset="2"/>
              </a:rPr>
              <a:t>Oranje (gestippeld) </a:t>
            </a:r>
            <a:r>
              <a:rPr lang="nl-NL" sz="1000" dirty="0">
                <a:sym typeface="Wingdings" panose="05000000000000000000" pitchFamily="2" charset="2"/>
              </a:rPr>
              <a:t>gemeten waterstanden</a:t>
            </a:r>
          </a:p>
          <a:p>
            <a:pPr marL="628650" lvl="1" indent="-171450">
              <a:buFont typeface="Arial" panose="020B0604020202020204" pitchFamily="34" charset="0"/>
              <a:buChar char="•"/>
            </a:pPr>
            <a:r>
              <a:rPr lang="nl-NL" sz="1000" dirty="0" smtClean="0">
                <a:sym typeface="Wingdings" panose="05000000000000000000" pitchFamily="2" charset="2"/>
              </a:rPr>
              <a:t>Andere kleur (lijnen) </a:t>
            </a:r>
            <a:r>
              <a:rPr lang="nl-NL" sz="1000" dirty="0">
                <a:sym typeface="Wingdings" panose="05000000000000000000" pitchFamily="2" charset="2"/>
              </a:rPr>
              <a:t>berekende waterstanden voor verschillende (radar/meet</a:t>
            </a:r>
            <a:r>
              <a:rPr lang="nl-NL" sz="1000" dirty="0" smtClean="0">
                <a:sym typeface="Wingdings" panose="05000000000000000000" pitchFamily="2" charset="2"/>
              </a:rPr>
              <a:t>) bronnen </a:t>
            </a:r>
            <a:r>
              <a:rPr lang="nl-NL" sz="1000" dirty="0">
                <a:sym typeface="Wingdings" panose="05000000000000000000" pitchFamily="2" charset="2"/>
              </a:rPr>
              <a:t>van neerslag</a:t>
            </a:r>
          </a:p>
        </p:txBody>
      </p:sp>
      <p:cxnSp>
        <p:nvCxnSpPr>
          <p:cNvPr id="13" name="Rechte verbindingslijn met pijl 12"/>
          <p:cNvCxnSpPr/>
          <p:nvPr/>
        </p:nvCxnSpPr>
        <p:spPr>
          <a:xfrm flipH="1">
            <a:off x="4798505" y="5245916"/>
            <a:ext cx="1526795" cy="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247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elijkbenige driehoek 1"/>
          <p:cNvSpPr/>
          <p:nvPr/>
        </p:nvSpPr>
        <p:spPr>
          <a:xfrm>
            <a:off x="2751544" y="2416029"/>
            <a:ext cx="1904301" cy="2046915"/>
          </a:xfrm>
          <a:prstGeom prst="triangle">
            <a:avLst/>
          </a:prstGeom>
          <a:gradFill flip="none" rotWithShape="1">
            <a:gsLst>
              <a:gs pos="0">
                <a:srgbClr val="E17000">
                  <a:shade val="30000"/>
                  <a:satMod val="115000"/>
                </a:srgbClr>
              </a:gs>
              <a:gs pos="50000">
                <a:srgbClr val="E17000">
                  <a:shade val="67500"/>
                  <a:satMod val="115000"/>
                </a:srgbClr>
              </a:gs>
              <a:gs pos="100000">
                <a:srgbClr val="E17000">
                  <a:shade val="100000"/>
                  <a:satMod val="115000"/>
                </a:srgbClr>
              </a:gs>
            </a:gsLst>
            <a:lin ang="0" scaled="1"/>
            <a:tileRect/>
          </a:gradFill>
          <a:effectLst>
            <a:outerShdw blurRad="50800" dist="38100" dir="18900000" algn="b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nl-NL" sz="2000"/>
          </a:p>
        </p:txBody>
      </p:sp>
      <p:sp>
        <p:nvSpPr>
          <p:cNvPr id="4" name="Rechthoek 3"/>
          <p:cNvSpPr/>
          <p:nvPr/>
        </p:nvSpPr>
        <p:spPr>
          <a:xfrm>
            <a:off x="0" y="6093296"/>
            <a:ext cx="9144000" cy="764704"/>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5" name="Tekstvak 4"/>
          <p:cNvSpPr txBox="1"/>
          <p:nvPr/>
        </p:nvSpPr>
        <p:spPr>
          <a:xfrm>
            <a:off x="251520" y="6300028"/>
            <a:ext cx="332142" cy="369332"/>
          </a:xfrm>
          <a:prstGeom prst="rect">
            <a:avLst/>
          </a:prstGeom>
          <a:noFill/>
        </p:spPr>
        <p:txBody>
          <a:bodyPr wrap="none" rtlCol="0">
            <a:spAutoFit/>
          </a:bodyPr>
          <a:lstStyle/>
          <a:p>
            <a:fld id="{B9D35FD9-9146-4A70-B41C-33623C708277}" type="slidenum">
              <a:rPr lang="nl-NL" smtClean="0">
                <a:solidFill>
                  <a:prstClr val="white"/>
                </a:solidFill>
              </a:rPr>
              <a:pPr/>
              <a:t>11</a:t>
            </a:fld>
            <a:endParaRPr lang="nl-NL" dirty="0">
              <a:solidFill>
                <a:prstClr val="white"/>
              </a:solidFill>
            </a:endParaRPr>
          </a:p>
        </p:txBody>
      </p:sp>
      <p:sp>
        <p:nvSpPr>
          <p:cNvPr id="6" name="Rechthoek 5"/>
          <p:cNvSpPr/>
          <p:nvPr/>
        </p:nvSpPr>
        <p:spPr>
          <a:xfrm>
            <a:off x="6152891" y="6300028"/>
            <a:ext cx="2955617" cy="369332"/>
          </a:xfrm>
          <a:prstGeom prst="rect">
            <a:avLst/>
          </a:prstGeom>
        </p:spPr>
        <p:txBody>
          <a:bodyPr wrap="none">
            <a:spAutoFit/>
          </a:bodyPr>
          <a:lstStyle/>
          <a:p>
            <a:r>
              <a:rPr lang="nl-NL" dirty="0">
                <a:solidFill>
                  <a:prstClr val="white"/>
                </a:solidFill>
              </a:rPr>
              <a:t>Slim watermanagement</a:t>
            </a:r>
          </a:p>
        </p:txBody>
      </p:sp>
      <p:sp>
        <p:nvSpPr>
          <p:cNvPr id="8" name="Titel 7"/>
          <p:cNvSpPr>
            <a:spLocks noGrp="1"/>
          </p:cNvSpPr>
          <p:nvPr>
            <p:ph type="title"/>
          </p:nvPr>
        </p:nvSpPr>
        <p:spPr>
          <a:xfrm>
            <a:off x="987370" y="648749"/>
            <a:ext cx="6734696" cy="896923"/>
          </a:xfrm>
        </p:spPr>
        <p:txBody>
          <a:bodyPr>
            <a:noAutofit/>
          </a:bodyPr>
          <a:lstStyle/>
          <a:p>
            <a:pPr algn="l"/>
            <a:r>
              <a:rPr lang="nl-NL" sz="2800" b="1" dirty="0" smtClean="0">
                <a:solidFill>
                  <a:srgbClr val="E17000"/>
                </a:solidFill>
              </a:rPr>
              <a:t>Instrumenten Slim WM</a:t>
            </a:r>
            <a:endParaRPr lang="nl-NL" sz="2800" b="1" dirty="0">
              <a:solidFill>
                <a:srgbClr val="E17000"/>
              </a:solidFill>
            </a:endParaRPr>
          </a:p>
        </p:txBody>
      </p:sp>
      <p:pic>
        <p:nvPicPr>
          <p:cNvPr id="7" name="Picture 5" descr="C:\Users\dijkk\AppData\Local\Microsoft\Windows\Temporary Internet Files\Content.IE5\4C9G626I\600px-People_icon.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7827" y="3308172"/>
            <a:ext cx="1031734" cy="1031733"/>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817655" y="4410242"/>
            <a:ext cx="2638864" cy="400110"/>
          </a:xfrm>
          <a:prstGeom prst="rect">
            <a:avLst/>
          </a:prstGeom>
          <a:noFill/>
        </p:spPr>
        <p:txBody>
          <a:bodyPr wrap="none" rtlCol="0">
            <a:spAutoFit/>
          </a:bodyPr>
          <a:lstStyle/>
          <a:p>
            <a:r>
              <a:rPr lang="nl-NL" sz="2000" b="1" dirty="0" smtClean="0"/>
              <a:t>systeemanalyses</a:t>
            </a:r>
            <a:endParaRPr lang="nl-NL" sz="2000" b="1" dirty="0"/>
          </a:p>
        </p:txBody>
      </p:sp>
      <p:sp>
        <p:nvSpPr>
          <p:cNvPr id="10" name="Tekstvak 9"/>
          <p:cNvSpPr txBox="1"/>
          <p:nvPr/>
        </p:nvSpPr>
        <p:spPr>
          <a:xfrm>
            <a:off x="4209734" y="4410242"/>
            <a:ext cx="2297424" cy="400110"/>
          </a:xfrm>
          <a:prstGeom prst="rect">
            <a:avLst/>
          </a:prstGeom>
          <a:noFill/>
        </p:spPr>
        <p:txBody>
          <a:bodyPr wrap="none" rtlCol="0">
            <a:spAutoFit/>
          </a:bodyPr>
          <a:lstStyle/>
          <a:p>
            <a:r>
              <a:rPr lang="nl-NL" sz="2000" b="1" dirty="0" smtClean="0"/>
              <a:t>redeneerlijnen</a:t>
            </a:r>
            <a:endParaRPr lang="nl-NL" sz="2000" b="1" dirty="0"/>
          </a:p>
        </p:txBody>
      </p:sp>
      <p:sp>
        <p:nvSpPr>
          <p:cNvPr id="11" name="Tekstvak 10"/>
          <p:cNvSpPr txBox="1"/>
          <p:nvPr/>
        </p:nvSpPr>
        <p:spPr>
          <a:xfrm>
            <a:off x="3137748" y="1964624"/>
            <a:ext cx="1686680" cy="400110"/>
          </a:xfrm>
          <a:prstGeom prst="rect">
            <a:avLst/>
          </a:prstGeom>
          <a:noFill/>
        </p:spPr>
        <p:txBody>
          <a:bodyPr wrap="none" rtlCol="0">
            <a:spAutoFit/>
          </a:bodyPr>
          <a:lstStyle/>
          <a:p>
            <a:r>
              <a:rPr lang="nl-NL" sz="2000" b="1" dirty="0" smtClean="0"/>
              <a:t>informatie</a:t>
            </a:r>
            <a:endParaRPr lang="nl-NL" sz="2000" b="1" dirty="0"/>
          </a:p>
        </p:txBody>
      </p:sp>
      <p:sp>
        <p:nvSpPr>
          <p:cNvPr id="9" name="Boog 8"/>
          <p:cNvSpPr/>
          <p:nvPr/>
        </p:nvSpPr>
        <p:spPr>
          <a:xfrm rot="616326">
            <a:off x="3128998" y="2280465"/>
            <a:ext cx="1929569" cy="3087148"/>
          </a:xfrm>
          <a:prstGeom prst="arc">
            <a:avLst>
              <a:gd name="adj1" fmla="val 16200000"/>
              <a:gd name="adj2" fmla="val 1184810"/>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sz="2000"/>
          </a:p>
        </p:txBody>
      </p:sp>
      <p:sp>
        <p:nvSpPr>
          <p:cNvPr id="13" name="Boog 12"/>
          <p:cNvSpPr/>
          <p:nvPr/>
        </p:nvSpPr>
        <p:spPr>
          <a:xfrm rot="14044916">
            <a:off x="2170140" y="2381794"/>
            <a:ext cx="2572759" cy="2315361"/>
          </a:xfrm>
          <a:prstGeom prst="arc">
            <a:avLst>
              <a:gd name="adj1" fmla="val 16200000"/>
              <a:gd name="adj2" fmla="val 1184810"/>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sz="2000"/>
          </a:p>
        </p:txBody>
      </p:sp>
      <p:sp>
        <p:nvSpPr>
          <p:cNvPr id="14" name="Boog 13"/>
          <p:cNvSpPr/>
          <p:nvPr/>
        </p:nvSpPr>
        <p:spPr>
          <a:xfrm rot="7752406">
            <a:off x="2491549" y="3056198"/>
            <a:ext cx="2572759" cy="2315361"/>
          </a:xfrm>
          <a:prstGeom prst="arc">
            <a:avLst>
              <a:gd name="adj1" fmla="val 16200000"/>
              <a:gd name="adj2" fmla="val 1184810"/>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sz="2000"/>
          </a:p>
        </p:txBody>
      </p:sp>
      <p:sp>
        <p:nvSpPr>
          <p:cNvPr id="15" name="Tekstvak 14"/>
          <p:cNvSpPr txBox="1"/>
          <p:nvPr/>
        </p:nvSpPr>
        <p:spPr>
          <a:xfrm>
            <a:off x="5072303" y="3028890"/>
            <a:ext cx="1600118" cy="338554"/>
          </a:xfrm>
          <a:prstGeom prst="rect">
            <a:avLst/>
          </a:prstGeom>
          <a:noFill/>
        </p:spPr>
        <p:txBody>
          <a:bodyPr wrap="none" rtlCol="0">
            <a:spAutoFit/>
          </a:bodyPr>
          <a:lstStyle/>
          <a:p>
            <a:r>
              <a:rPr lang="nl-NL" sz="1600" dirty="0" err="1" smtClean="0"/>
              <a:t>Serious</a:t>
            </a:r>
            <a:r>
              <a:rPr lang="nl-NL" sz="1600" dirty="0" smtClean="0"/>
              <a:t> game</a:t>
            </a:r>
            <a:endParaRPr lang="nl-NL" sz="1600" dirty="0"/>
          </a:p>
        </p:txBody>
      </p:sp>
      <p:sp>
        <p:nvSpPr>
          <p:cNvPr id="19" name="Tekstvak 18"/>
          <p:cNvSpPr txBox="1"/>
          <p:nvPr/>
        </p:nvSpPr>
        <p:spPr>
          <a:xfrm>
            <a:off x="2903634" y="5477162"/>
            <a:ext cx="1600118" cy="338554"/>
          </a:xfrm>
          <a:prstGeom prst="rect">
            <a:avLst/>
          </a:prstGeom>
          <a:noFill/>
        </p:spPr>
        <p:txBody>
          <a:bodyPr wrap="none" rtlCol="0">
            <a:spAutoFit/>
          </a:bodyPr>
          <a:lstStyle/>
          <a:p>
            <a:r>
              <a:rPr lang="nl-NL" sz="1600" dirty="0" err="1" smtClean="0"/>
              <a:t>Serious</a:t>
            </a:r>
            <a:r>
              <a:rPr lang="nl-NL" sz="1600" dirty="0" smtClean="0"/>
              <a:t> game</a:t>
            </a:r>
            <a:endParaRPr lang="nl-NL" sz="1600" dirty="0"/>
          </a:p>
        </p:txBody>
      </p:sp>
      <p:sp>
        <p:nvSpPr>
          <p:cNvPr id="20" name="Tekstvak 19"/>
          <p:cNvSpPr txBox="1"/>
          <p:nvPr/>
        </p:nvSpPr>
        <p:spPr>
          <a:xfrm>
            <a:off x="629559" y="2967276"/>
            <a:ext cx="1600118" cy="338554"/>
          </a:xfrm>
          <a:prstGeom prst="rect">
            <a:avLst/>
          </a:prstGeom>
          <a:noFill/>
        </p:spPr>
        <p:txBody>
          <a:bodyPr wrap="none" rtlCol="0">
            <a:spAutoFit/>
          </a:bodyPr>
          <a:lstStyle/>
          <a:p>
            <a:r>
              <a:rPr lang="nl-NL" sz="1600" dirty="0" err="1" smtClean="0"/>
              <a:t>Serious</a:t>
            </a:r>
            <a:r>
              <a:rPr lang="nl-NL" sz="1600" dirty="0" smtClean="0"/>
              <a:t> game</a:t>
            </a:r>
            <a:endParaRPr lang="nl-NL" sz="1600" dirty="0"/>
          </a:p>
        </p:txBody>
      </p:sp>
    </p:spTree>
    <p:extLst>
      <p:ext uri="{BB962C8B-B14F-4D97-AF65-F5344CB8AC3E}">
        <p14:creationId xmlns:p14="http://schemas.microsoft.com/office/powerpoint/2010/main" val="2191441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2800" b="1" dirty="0" smtClean="0">
                <a:solidFill>
                  <a:srgbClr val="E17000"/>
                </a:solidFill>
              </a:rPr>
              <a:t>Successen</a:t>
            </a:r>
            <a:endParaRPr lang="nl-NL" sz="2800" b="1" dirty="0">
              <a:solidFill>
                <a:srgbClr val="E17000"/>
              </a:solidFill>
            </a:endParaRPr>
          </a:p>
        </p:txBody>
      </p:sp>
      <p:sp>
        <p:nvSpPr>
          <p:cNvPr id="4" name="Rechthoek 3"/>
          <p:cNvSpPr/>
          <p:nvPr/>
        </p:nvSpPr>
        <p:spPr>
          <a:xfrm>
            <a:off x="0" y="6093296"/>
            <a:ext cx="9144000" cy="764704"/>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5" name="Tekstvak 4"/>
          <p:cNvSpPr txBox="1"/>
          <p:nvPr/>
        </p:nvSpPr>
        <p:spPr>
          <a:xfrm>
            <a:off x="251520" y="6300028"/>
            <a:ext cx="479618" cy="369332"/>
          </a:xfrm>
          <a:prstGeom prst="rect">
            <a:avLst/>
          </a:prstGeom>
          <a:noFill/>
        </p:spPr>
        <p:txBody>
          <a:bodyPr wrap="none" rtlCol="0">
            <a:spAutoFit/>
          </a:bodyPr>
          <a:lstStyle/>
          <a:p>
            <a:fld id="{B9D35FD9-9146-4A70-B41C-33623C708277}" type="slidenum">
              <a:rPr lang="nl-NL" smtClean="0">
                <a:solidFill>
                  <a:prstClr val="white"/>
                </a:solidFill>
              </a:rPr>
              <a:pPr/>
              <a:t>12</a:t>
            </a:fld>
            <a:endParaRPr lang="nl-NL" dirty="0">
              <a:solidFill>
                <a:prstClr val="white"/>
              </a:solidFill>
            </a:endParaRPr>
          </a:p>
        </p:txBody>
      </p:sp>
      <p:sp>
        <p:nvSpPr>
          <p:cNvPr id="6" name="Rechthoek 5"/>
          <p:cNvSpPr/>
          <p:nvPr/>
        </p:nvSpPr>
        <p:spPr>
          <a:xfrm>
            <a:off x="6152891" y="6300028"/>
            <a:ext cx="2955617" cy="369332"/>
          </a:xfrm>
          <a:prstGeom prst="rect">
            <a:avLst/>
          </a:prstGeom>
        </p:spPr>
        <p:txBody>
          <a:bodyPr wrap="none">
            <a:spAutoFit/>
          </a:bodyPr>
          <a:lstStyle/>
          <a:p>
            <a:r>
              <a:rPr lang="nl-NL" dirty="0">
                <a:solidFill>
                  <a:prstClr val="white"/>
                </a:solidFill>
              </a:rPr>
              <a:t>Slim watermanagement</a:t>
            </a:r>
          </a:p>
        </p:txBody>
      </p:sp>
      <p:pic>
        <p:nvPicPr>
          <p:cNvPr id="2050" name="Picture 2" descr="C:\Users\dijkk\AppData\Local\Microsoft\Windows\Temporary Internet Files\Content.IE5\26A53EMM\books-1015595_960_72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336" r="20467"/>
          <a:stretch/>
        </p:blipFill>
        <p:spPr bwMode="auto">
          <a:xfrm>
            <a:off x="1209310" y="1914805"/>
            <a:ext cx="1317072" cy="291725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dijkk\AppData\Local\Microsoft\Windows\Temporary Internet Files\Content.IE5\QFXW0OGU\tube-1010910_64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7178" y="1914805"/>
            <a:ext cx="2187942" cy="2917256"/>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2856" y="2009879"/>
            <a:ext cx="1532616" cy="2917256"/>
          </a:xfrm>
          <a:prstGeom prst="rect">
            <a:avLst/>
          </a:prstGeom>
        </p:spPr>
      </p:pic>
      <p:sp>
        <p:nvSpPr>
          <p:cNvPr id="10" name="Tekstvak 9"/>
          <p:cNvSpPr txBox="1"/>
          <p:nvPr/>
        </p:nvSpPr>
        <p:spPr>
          <a:xfrm>
            <a:off x="951431" y="4630726"/>
            <a:ext cx="1821332" cy="584775"/>
          </a:xfrm>
          <a:prstGeom prst="rect">
            <a:avLst/>
          </a:prstGeom>
          <a:noFill/>
        </p:spPr>
        <p:txBody>
          <a:bodyPr wrap="none" rtlCol="0">
            <a:spAutoFit/>
          </a:bodyPr>
          <a:lstStyle/>
          <a:p>
            <a:r>
              <a:rPr lang="nl-NL" sz="1600" dirty="0" smtClean="0"/>
              <a:t>Samenbrengen </a:t>
            </a:r>
          </a:p>
          <a:p>
            <a:r>
              <a:rPr lang="nl-NL" sz="1600" dirty="0"/>
              <a:t>v</a:t>
            </a:r>
            <a:r>
              <a:rPr lang="nl-NL" sz="1600" dirty="0" smtClean="0"/>
              <a:t>an kennis</a:t>
            </a:r>
          </a:p>
        </p:txBody>
      </p:sp>
      <p:sp>
        <p:nvSpPr>
          <p:cNvPr id="12" name="Tekstvak 11"/>
          <p:cNvSpPr txBox="1"/>
          <p:nvPr/>
        </p:nvSpPr>
        <p:spPr>
          <a:xfrm>
            <a:off x="3200421" y="4647502"/>
            <a:ext cx="1728358" cy="584775"/>
          </a:xfrm>
          <a:prstGeom prst="rect">
            <a:avLst/>
          </a:prstGeom>
          <a:noFill/>
        </p:spPr>
        <p:txBody>
          <a:bodyPr wrap="none" rtlCol="0">
            <a:spAutoFit/>
          </a:bodyPr>
          <a:lstStyle/>
          <a:p>
            <a:r>
              <a:rPr lang="nl-NL" sz="1600" dirty="0" smtClean="0"/>
              <a:t>Nieuwe manier</a:t>
            </a:r>
          </a:p>
          <a:p>
            <a:r>
              <a:rPr lang="nl-NL" sz="1600" dirty="0" smtClean="0"/>
              <a:t>samenwerken </a:t>
            </a:r>
            <a:endParaRPr lang="nl-NL" sz="1600" dirty="0"/>
          </a:p>
        </p:txBody>
      </p:sp>
      <p:sp>
        <p:nvSpPr>
          <p:cNvPr id="13" name="Tekstvak 12"/>
          <p:cNvSpPr txBox="1"/>
          <p:nvPr/>
        </p:nvSpPr>
        <p:spPr>
          <a:xfrm>
            <a:off x="5745354" y="4630726"/>
            <a:ext cx="1569660" cy="584775"/>
          </a:xfrm>
          <a:prstGeom prst="rect">
            <a:avLst/>
          </a:prstGeom>
          <a:noFill/>
        </p:spPr>
        <p:txBody>
          <a:bodyPr wrap="none" rtlCol="0">
            <a:spAutoFit/>
          </a:bodyPr>
          <a:lstStyle/>
          <a:p>
            <a:r>
              <a:rPr lang="nl-NL" sz="1600" dirty="0" smtClean="0"/>
              <a:t>Elkaar eerder</a:t>
            </a:r>
          </a:p>
          <a:p>
            <a:r>
              <a:rPr lang="nl-NL" sz="1600" dirty="0" smtClean="0"/>
              <a:t>informeren</a:t>
            </a:r>
          </a:p>
        </p:txBody>
      </p:sp>
      <p:sp>
        <p:nvSpPr>
          <p:cNvPr id="14" name="Tekstvak 13"/>
          <p:cNvSpPr txBox="1"/>
          <p:nvPr/>
        </p:nvSpPr>
        <p:spPr>
          <a:xfrm>
            <a:off x="805366" y="5487422"/>
            <a:ext cx="1863011" cy="338554"/>
          </a:xfrm>
          <a:prstGeom prst="rect">
            <a:avLst/>
          </a:prstGeom>
          <a:noFill/>
        </p:spPr>
        <p:txBody>
          <a:bodyPr wrap="none" rtlCol="0">
            <a:spAutoFit/>
          </a:bodyPr>
          <a:lstStyle/>
          <a:p>
            <a:r>
              <a:rPr lang="nl-NL" sz="1600" i="1" dirty="0" smtClean="0"/>
              <a:t>Systeemanalyse</a:t>
            </a:r>
          </a:p>
        </p:txBody>
      </p:sp>
      <p:sp>
        <p:nvSpPr>
          <p:cNvPr id="15" name="Tekstvak 14"/>
          <p:cNvSpPr txBox="1"/>
          <p:nvPr/>
        </p:nvSpPr>
        <p:spPr>
          <a:xfrm>
            <a:off x="3200421" y="5487422"/>
            <a:ext cx="1473480" cy="338554"/>
          </a:xfrm>
          <a:prstGeom prst="rect">
            <a:avLst/>
          </a:prstGeom>
          <a:noFill/>
        </p:spPr>
        <p:txBody>
          <a:bodyPr wrap="none" rtlCol="0">
            <a:spAutoFit/>
          </a:bodyPr>
          <a:lstStyle/>
          <a:p>
            <a:r>
              <a:rPr lang="nl-NL" sz="1600" i="1" dirty="0" smtClean="0"/>
              <a:t>Redeneerlijn</a:t>
            </a:r>
          </a:p>
        </p:txBody>
      </p:sp>
      <p:sp>
        <p:nvSpPr>
          <p:cNvPr id="16" name="Tekstvak 15"/>
          <p:cNvSpPr txBox="1"/>
          <p:nvPr/>
        </p:nvSpPr>
        <p:spPr>
          <a:xfrm>
            <a:off x="5663301" y="5456716"/>
            <a:ext cx="2023311" cy="338554"/>
          </a:xfrm>
          <a:prstGeom prst="rect">
            <a:avLst/>
          </a:prstGeom>
          <a:noFill/>
        </p:spPr>
        <p:txBody>
          <a:bodyPr wrap="none" rtlCol="0">
            <a:spAutoFit/>
          </a:bodyPr>
          <a:lstStyle/>
          <a:p>
            <a:r>
              <a:rPr lang="nl-NL" sz="1600" i="1" dirty="0" smtClean="0"/>
              <a:t>Informatiescherm</a:t>
            </a:r>
          </a:p>
        </p:txBody>
      </p:sp>
      <p:sp>
        <p:nvSpPr>
          <p:cNvPr id="11" name="Tijdelijke aanduiding voor inhoud 2"/>
          <p:cNvSpPr txBox="1">
            <a:spLocks/>
          </p:cNvSpPr>
          <p:nvPr/>
        </p:nvSpPr>
        <p:spPr>
          <a:xfrm>
            <a:off x="457200" y="1484784"/>
            <a:ext cx="8229600" cy="43924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dirty="0" smtClean="0">
                <a:solidFill>
                  <a:srgbClr val="000000"/>
                </a:solidFill>
                <a:sym typeface="Wingdings" panose="05000000000000000000" pitchFamily="2" charset="2"/>
              </a:rPr>
              <a:t>Slim Watermanagement heeft gezorgd voor:</a:t>
            </a:r>
          </a:p>
          <a:p>
            <a:pPr marL="0" indent="0">
              <a:buNone/>
            </a:pPr>
            <a:endParaRPr lang="nl-NL" sz="2000" dirty="0" smtClean="0">
              <a:solidFill>
                <a:srgbClr val="000000"/>
              </a:solidFill>
              <a:sym typeface="Wingdings" panose="05000000000000000000" pitchFamily="2" charset="2"/>
            </a:endParaRPr>
          </a:p>
          <a:p>
            <a:pPr marL="0" indent="0">
              <a:buFont typeface="Arial" panose="020B0604020202020204" pitchFamily="34" charset="0"/>
              <a:buNone/>
            </a:pPr>
            <a:endParaRPr lang="nl-NL" sz="2000" dirty="0" smtClean="0">
              <a:solidFill>
                <a:srgbClr val="000000"/>
              </a:solidFill>
            </a:endParaRPr>
          </a:p>
          <a:p>
            <a:pPr lvl="1"/>
            <a:endParaRPr lang="nl-NL" sz="2000" dirty="0" smtClean="0">
              <a:solidFill>
                <a:srgbClr val="000000"/>
              </a:solidFill>
            </a:endParaRPr>
          </a:p>
          <a:p>
            <a:endParaRPr lang="nl-NL" sz="2000" dirty="0" smtClean="0">
              <a:solidFill>
                <a:srgbClr val="000000"/>
              </a:solidFill>
            </a:endParaRPr>
          </a:p>
        </p:txBody>
      </p:sp>
    </p:spTree>
    <p:extLst>
      <p:ext uri="{BB962C8B-B14F-4D97-AF65-F5344CB8AC3E}">
        <p14:creationId xmlns:p14="http://schemas.microsoft.com/office/powerpoint/2010/main" val="3952356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2800" b="1" dirty="0" smtClean="0">
                <a:solidFill>
                  <a:srgbClr val="E17000"/>
                </a:solidFill>
              </a:rPr>
              <a:t>Ontwikkelingen</a:t>
            </a:r>
            <a:endParaRPr lang="nl-NL" sz="2800" b="1" dirty="0">
              <a:solidFill>
                <a:srgbClr val="E17000"/>
              </a:solidFill>
            </a:endParaRPr>
          </a:p>
        </p:txBody>
      </p:sp>
      <p:sp>
        <p:nvSpPr>
          <p:cNvPr id="4" name="Rechthoek 3"/>
          <p:cNvSpPr/>
          <p:nvPr/>
        </p:nvSpPr>
        <p:spPr>
          <a:xfrm>
            <a:off x="0" y="6093296"/>
            <a:ext cx="9144000" cy="764704"/>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251520" y="6300028"/>
            <a:ext cx="332142" cy="369332"/>
          </a:xfrm>
          <a:prstGeom prst="rect">
            <a:avLst/>
          </a:prstGeom>
          <a:noFill/>
        </p:spPr>
        <p:txBody>
          <a:bodyPr wrap="none" rtlCol="0">
            <a:spAutoFit/>
          </a:bodyPr>
          <a:lstStyle/>
          <a:p>
            <a:fld id="{B9D35FD9-9146-4A70-B41C-33623C708277}" type="slidenum">
              <a:rPr lang="nl-NL" smtClean="0">
                <a:solidFill>
                  <a:schemeClr val="bg1"/>
                </a:solidFill>
              </a:rPr>
              <a:t>13</a:t>
            </a:fld>
            <a:endParaRPr lang="nl-NL" dirty="0">
              <a:solidFill>
                <a:schemeClr val="bg1"/>
              </a:solidFill>
            </a:endParaRPr>
          </a:p>
        </p:txBody>
      </p:sp>
      <p:sp>
        <p:nvSpPr>
          <p:cNvPr id="6" name="Rechthoek 5"/>
          <p:cNvSpPr/>
          <p:nvPr/>
        </p:nvSpPr>
        <p:spPr>
          <a:xfrm>
            <a:off x="6152887" y="6300028"/>
            <a:ext cx="2955617" cy="369332"/>
          </a:xfrm>
          <a:prstGeom prst="rect">
            <a:avLst/>
          </a:prstGeom>
        </p:spPr>
        <p:txBody>
          <a:bodyPr wrap="none">
            <a:spAutoFit/>
          </a:bodyPr>
          <a:lstStyle/>
          <a:p>
            <a:r>
              <a:rPr lang="nl-NL" dirty="0">
                <a:solidFill>
                  <a:schemeClr val="bg1"/>
                </a:solidFill>
              </a:rPr>
              <a:t>Slim watermanagement</a:t>
            </a:r>
          </a:p>
        </p:txBody>
      </p:sp>
      <p:sp>
        <p:nvSpPr>
          <p:cNvPr id="11" name="Tijdelijke aanduiding voor inhoud 2"/>
          <p:cNvSpPr txBox="1">
            <a:spLocks/>
          </p:cNvSpPr>
          <p:nvPr/>
        </p:nvSpPr>
        <p:spPr>
          <a:xfrm>
            <a:off x="457200" y="1340768"/>
            <a:ext cx="7427168" cy="41044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NL" sz="2000" dirty="0" smtClean="0">
                <a:solidFill>
                  <a:schemeClr val="tx2"/>
                </a:solidFill>
              </a:rPr>
              <a:t>Toenemende digitalisering &amp; informatiebehoefte</a:t>
            </a:r>
          </a:p>
          <a:p>
            <a:r>
              <a:rPr lang="nl-NL" sz="2000" dirty="0" smtClean="0">
                <a:solidFill>
                  <a:schemeClr val="tx2"/>
                </a:solidFill>
              </a:rPr>
              <a:t>Meer opgaven om rekening mee te houden</a:t>
            </a:r>
          </a:p>
          <a:p>
            <a:r>
              <a:rPr lang="nl-NL" sz="2000" dirty="0" smtClean="0">
                <a:solidFill>
                  <a:schemeClr val="tx2"/>
                </a:solidFill>
              </a:rPr>
              <a:t>Klimaatverandering; droger en </a:t>
            </a:r>
            <a:r>
              <a:rPr lang="nl-NL" sz="2000" dirty="0" smtClean="0">
                <a:solidFill>
                  <a:schemeClr val="tx2"/>
                </a:solidFill>
              </a:rPr>
              <a:t>natter</a:t>
            </a:r>
          </a:p>
          <a:p>
            <a:r>
              <a:rPr lang="nl-NL" sz="2000" dirty="0" smtClean="0">
                <a:solidFill>
                  <a:schemeClr val="tx2"/>
                </a:solidFill>
              </a:rPr>
              <a:t>Herijking zoetwaterstrategie</a:t>
            </a:r>
            <a:endParaRPr lang="nl-NL" sz="2000" dirty="0" smtClean="0">
              <a:solidFill>
                <a:schemeClr val="tx2"/>
              </a:solidFill>
            </a:endParaRPr>
          </a:p>
          <a:p>
            <a:pPr lvl="1"/>
            <a:endParaRPr lang="nl-NL" sz="2000" dirty="0" smtClean="0">
              <a:solidFill>
                <a:schemeClr val="tx2"/>
              </a:solidFill>
            </a:endParaRPr>
          </a:p>
          <a:p>
            <a:endParaRPr lang="nl-NL" sz="2000" dirty="0" smtClean="0">
              <a:solidFill>
                <a:schemeClr val="tx2"/>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102376"/>
            <a:ext cx="4053391" cy="2270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2943" y="3102375"/>
            <a:ext cx="3968893" cy="2270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3237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2400" b="1" dirty="0" smtClean="0">
                <a:solidFill>
                  <a:srgbClr val="E17000"/>
                </a:solidFill>
              </a:rPr>
              <a:t>Uitdagingen &amp; kansen</a:t>
            </a:r>
            <a:endParaRPr lang="nl-NL" sz="2400" b="1" dirty="0">
              <a:solidFill>
                <a:srgbClr val="E17000"/>
              </a:solidFill>
            </a:endParaRPr>
          </a:p>
        </p:txBody>
      </p:sp>
      <p:sp>
        <p:nvSpPr>
          <p:cNvPr id="4" name="Rechthoek 3"/>
          <p:cNvSpPr/>
          <p:nvPr/>
        </p:nvSpPr>
        <p:spPr>
          <a:xfrm>
            <a:off x="0" y="6093296"/>
            <a:ext cx="9144000" cy="764704"/>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5" name="Tekstvak 4"/>
          <p:cNvSpPr txBox="1"/>
          <p:nvPr/>
        </p:nvSpPr>
        <p:spPr>
          <a:xfrm>
            <a:off x="251520" y="6300028"/>
            <a:ext cx="332142" cy="369332"/>
          </a:xfrm>
          <a:prstGeom prst="rect">
            <a:avLst/>
          </a:prstGeom>
          <a:noFill/>
        </p:spPr>
        <p:txBody>
          <a:bodyPr wrap="none" rtlCol="0">
            <a:spAutoFit/>
          </a:bodyPr>
          <a:lstStyle/>
          <a:p>
            <a:fld id="{B9D35FD9-9146-4A70-B41C-33623C708277}" type="slidenum">
              <a:rPr lang="nl-NL" smtClean="0">
                <a:solidFill>
                  <a:prstClr val="white"/>
                </a:solidFill>
              </a:rPr>
              <a:pPr/>
              <a:t>14</a:t>
            </a:fld>
            <a:endParaRPr lang="nl-NL" dirty="0">
              <a:solidFill>
                <a:prstClr val="white"/>
              </a:solidFill>
            </a:endParaRPr>
          </a:p>
        </p:txBody>
      </p:sp>
      <p:sp>
        <p:nvSpPr>
          <p:cNvPr id="6" name="Rechthoek 5"/>
          <p:cNvSpPr/>
          <p:nvPr/>
        </p:nvSpPr>
        <p:spPr>
          <a:xfrm>
            <a:off x="6152890" y="6300028"/>
            <a:ext cx="2985048" cy="369332"/>
          </a:xfrm>
          <a:prstGeom prst="rect">
            <a:avLst/>
          </a:prstGeom>
        </p:spPr>
        <p:txBody>
          <a:bodyPr wrap="none">
            <a:spAutoFit/>
          </a:bodyPr>
          <a:lstStyle/>
          <a:p>
            <a:r>
              <a:rPr lang="nl-NL" dirty="0">
                <a:solidFill>
                  <a:prstClr val="white"/>
                </a:solidFill>
              </a:rPr>
              <a:t>Slim </a:t>
            </a:r>
            <a:r>
              <a:rPr lang="nl-NL" dirty="0" smtClean="0">
                <a:solidFill>
                  <a:prstClr val="white"/>
                </a:solidFill>
              </a:rPr>
              <a:t>Watermanagement</a:t>
            </a:r>
            <a:endParaRPr lang="nl-NL" dirty="0">
              <a:solidFill>
                <a:prstClr val="white"/>
              </a:solidFill>
            </a:endParaRPr>
          </a:p>
        </p:txBody>
      </p:sp>
      <p:sp>
        <p:nvSpPr>
          <p:cNvPr id="11" name="Tijdelijke aanduiding voor inhoud 2"/>
          <p:cNvSpPr txBox="1">
            <a:spLocks/>
          </p:cNvSpPr>
          <p:nvPr/>
        </p:nvSpPr>
        <p:spPr>
          <a:xfrm>
            <a:off x="457200" y="1797973"/>
            <a:ext cx="8229600" cy="43924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3000"/>
              </a:lnSpc>
              <a:spcBef>
                <a:spcPts val="0"/>
              </a:spcBef>
              <a:buFont typeface="Arial" panose="020B0604020202020204" pitchFamily="34" charset="0"/>
              <a:buNone/>
            </a:pPr>
            <a:endParaRPr lang="nl-NL" sz="2000" dirty="0" smtClean="0">
              <a:solidFill>
                <a:srgbClr val="000000"/>
              </a:solidFill>
            </a:endParaRPr>
          </a:p>
          <a:p>
            <a:pPr marL="0" lvl="1">
              <a:lnSpc>
                <a:spcPts val="3000"/>
              </a:lnSpc>
              <a:spcBef>
                <a:spcPts val="0"/>
              </a:spcBef>
            </a:pPr>
            <a:endParaRPr lang="nl-NL" sz="2000" dirty="0" smtClean="0">
              <a:solidFill>
                <a:srgbClr val="000000"/>
              </a:solidFill>
            </a:endParaRPr>
          </a:p>
          <a:p>
            <a:pPr marL="0">
              <a:lnSpc>
                <a:spcPts val="3000"/>
              </a:lnSpc>
              <a:spcBef>
                <a:spcPts val="0"/>
              </a:spcBef>
            </a:pPr>
            <a:endParaRPr lang="nl-NL" sz="2000" dirty="0" smtClean="0">
              <a:solidFill>
                <a:srgbClr val="000000"/>
              </a:solidFill>
            </a:endParaRPr>
          </a:p>
        </p:txBody>
      </p:sp>
      <p:pic>
        <p:nvPicPr>
          <p:cNvPr id="3077" name="Picture 5" descr="C:\Users\dijkk\AppData\Local\Microsoft\Windows\Temporary Internet Files\Content.IE5\26A53EMM\complexiteit[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5625" y="1782104"/>
            <a:ext cx="2533764" cy="2893139"/>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p:cNvSpPr txBox="1"/>
          <p:nvPr/>
        </p:nvSpPr>
        <p:spPr>
          <a:xfrm>
            <a:off x="2948124" y="5077733"/>
            <a:ext cx="2862127" cy="584775"/>
          </a:xfrm>
          <a:prstGeom prst="rect">
            <a:avLst/>
          </a:prstGeom>
          <a:noFill/>
        </p:spPr>
        <p:txBody>
          <a:bodyPr wrap="square" rtlCol="0">
            <a:spAutoFit/>
          </a:bodyPr>
          <a:lstStyle/>
          <a:p>
            <a:r>
              <a:rPr lang="nl-NL" sz="1600" dirty="0" smtClean="0"/>
              <a:t>Toenemende digitalisering benutten</a:t>
            </a:r>
            <a:endParaRPr lang="nl-NL" sz="1600" dirty="0"/>
          </a:p>
        </p:txBody>
      </p:sp>
      <p:sp>
        <p:nvSpPr>
          <p:cNvPr id="14" name="Tekstvak 13"/>
          <p:cNvSpPr txBox="1"/>
          <p:nvPr/>
        </p:nvSpPr>
        <p:spPr>
          <a:xfrm>
            <a:off x="489645" y="5090979"/>
            <a:ext cx="2410853" cy="584775"/>
          </a:xfrm>
          <a:prstGeom prst="rect">
            <a:avLst/>
          </a:prstGeom>
          <a:noFill/>
        </p:spPr>
        <p:txBody>
          <a:bodyPr wrap="none" rtlCol="0">
            <a:spAutoFit/>
          </a:bodyPr>
          <a:lstStyle/>
          <a:p>
            <a:r>
              <a:rPr lang="nl-NL" sz="1600" dirty="0" smtClean="0"/>
              <a:t>Beheer gezamenlijke </a:t>
            </a:r>
          </a:p>
          <a:p>
            <a:r>
              <a:rPr lang="nl-NL" sz="1600" dirty="0" smtClean="0"/>
              <a:t>instrumenten</a:t>
            </a:r>
            <a:endParaRPr lang="nl-NL" sz="1600" dirty="0"/>
          </a:p>
        </p:txBody>
      </p:sp>
      <p:pic>
        <p:nvPicPr>
          <p:cNvPr id="307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1713" y="1550314"/>
            <a:ext cx="2363162" cy="3408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fbeelding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420" y="1536142"/>
            <a:ext cx="2103504" cy="3422940"/>
          </a:xfrm>
          <a:prstGeom prst="rect">
            <a:avLst/>
          </a:prstGeom>
        </p:spPr>
      </p:pic>
      <p:sp>
        <p:nvSpPr>
          <p:cNvPr id="16" name="Tekstvak 15"/>
          <p:cNvSpPr txBox="1"/>
          <p:nvPr/>
        </p:nvSpPr>
        <p:spPr>
          <a:xfrm>
            <a:off x="6061046" y="4964933"/>
            <a:ext cx="2778154" cy="584775"/>
          </a:xfrm>
          <a:prstGeom prst="rect">
            <a:avLst/>
          </a:prstGeom>
          <a:noFill/>
        </p:spPr>
        <p:txBody>
          <a:bodyPr wrap="square" rtlCol="0">
            <a:spAutoFit/>
          </a:bodyPr>
          <a:lstStyle/>
          <a:p>
            <a:r>
              <a:rPr lang="nl-NL" sz="1600" dirty="0" smtClean="0"/>
              <a:t>Verbinding met andere opgaven</a:t>
            </a:r>
            <a:endParaRPr lang="nl-NL" sz="1600" dirty="0"/>
          </a:p>
        </p:txBody>
      </p:sp>
    </p:spTree>
    <p:extLst>
      <p:ext uri="{BB962C8B-B14F-4D97-AF65-F5344CB8AC3E}">
        <p14:creationId xmlns:p14="http://schemas.microsoft.com/office/powerpoint/2010/main" val="1121750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2400" b="1" dirty="0" smtClean="0">
                <a:solidFill>
                  <a:srgbClr val="E17000"/>
                </a:solidFill>
              </a:rPr>
              <a:t>De toekomst</a:t>
            </a:r>
            <a:endParaRPr lang="nl-NL" sz="2400" b="1" dirty="0">
              <a:solidFill>
                <a:srgbClr val="E17000"/>
              </a:solidFill>
            </a:endParaRPr>
          </a:p>
        </p:txBody>
      </p:sp>
      <p:sp>
        <p:nvSpPr>
          <p:cNvPr id="4" name="Rechthoek 3"/>
          <p:cNvSpPr/>
          <p:nvPr/>
        </p:nvSpPr>
        <p:spPr>
          <a:xfrm>
            <a:off x="0" y="6093296"/>
            <a:ext cx="9144000" cy="764704"/>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5" name="Tekstvak 4"/>
          <p:cNvSpPr txBox="1"/>
          <p:nvPr/>
        </p:nvSpPr>
        <p:spPr>
          <a:xfrm>
            <a:off x="251520" y="6300028"/>
            <a:ext cx="332142" cy="369332"/>
          </a:xfrm>
          <a:prstGeom prst="rect">
            <a:avLst/>
          </a:prstGeom>
          <a:noFill/>
        </p:spPr>
        <p:txBody>
          <a:bodyPr wrap="none" rtlCol="0">
            <a:spAutoFit/>
          </a:bodyPr>
          <a:lstStyle/>
          <a:p>
            <a:fld id="{B9D35FD9-9146-4A70-B41C-33623C708277}" type="slidenum">
              <a:rPr lang="nl-NL" smtClean="0">
                <a:solidFill>
                  <a:prstClr val="white"/>
                </a:solidFill>
              </a:rPr>
              <a:pPr/>
              <a:t>15</a:t>
            </a:fld>
            <a:endParaRPr lang="nl-NL" dirty="0">
              <a:solidFill>
                <a:prstClr val="white"/>
              </a:solidFill>
            </a:endParaRPr>
          </a:p>
        </p:txBody>
      </p:sp>
      <p:sp>
        <p:nvSpPr>
          <p:cNvPr id="6" name="Rechthoek 5"/>
          <p:cNvSpPr/>
          <p:nvPr/>
        </p:nvSpPr>
        <p:spPr>
          <a:xfrm>
            <a:off x="6152890" y="6300028"/>
            <a:ext cx="2985048" cy="369332"/>
          </a:xfrm>
          <a:prstGeom prst="rect">
            <a:avLst/>
          </a:prstGeom>
        </p:spPr>
        <p:txBody>
          <a:bodyPr wrap="none">
            <a:spAutoFit/>
          </a:bodyPr>
          <a:lstStyle/>
          <a:p>
            <a:r>
              <a:rPr lang="nl-NL" dirty="0">
                <a:solidFill>
                  <a:prstClr val="white"/>
                </a:solidFill>
              </a:rPr>
              <a:t>Slim </a:t>
            </a:r>
            <a:r>
              <a:rPr lang="nl-NL" dirty="0" smtClean="0">
                <a:solidFill>
                  <a:prstClr val="white"/>
                </a:solidFill>
              </a:rPr>
              <a:t>Watermanagement</a:t>
            </a:r>
            <a:endParaRPr lang="nl-NL" dirty="0">
              <a:solidFill>
                <a:prstClr val="white"/>
              </a:solidFill>
            </a:endParaRPr>
          </a:p>
        </p:txBody>
      </p:sp>
      <p:sp>
        <p:nvSpPr>
          <p:cNvPr id="11" name="Tijdelijke aanduiding voor inhoud 2"/>
          <p:cNvSpPr txBox="1">
            <a:spLocks/>
          </p:cNvSpPr>
          <p:nvPr/>
        </p:nvSpPr>
        <p:spPr>
          <a:xfrm>
            <a:off x="457200" y="1484784"/>
            <a:ext cx="8229600" cy="43924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3000"/>
              </a:lnSpc>
              <a:spcBef>
                <a:spcPts val="0"/>
              </a:spcBef>
              <a:buFont typeface="Arial" panose="020B0604020202020204" pitchFamily="34" charset="0"/>
              <a:buNone/>
            </a:pPr>
            <a:endParaRPr lang="nl-NL" sz="2000" dirty="0" smtClean="0">
              <a:solidFill>
                <a:srgbClr val="000000"/>
              </a:solidFill>
            </a:endParaRPr>
          </a:p>
          <a:p>
            <a:pPr marL="0" lvl="1">
              <a:lnSpc>
                <a:spcPts val="3000"/>
              </a:lnSpc>
              <a:spcBef>
                <a:spcPts val="0"/>
              </a:spcBef>
            </a:pPr>
            <a:endParaRPr lang="nl-NL" sz="2000" dirty="0" smtClean="0">
              <a:solidFill>
                <a:srgbClr val="000000"/>
              </a:solidFill>
            </a:endParaRPr>
          </a:p>
          <a:p>
            <a:pPr marL="0">
              <a:lnSpc>
                <a:spcPts val="3000"/>
              </a:lnSpc>
              <a:spcBef>
                <a:spcPts val="0"/>
              </a:spcBef>
            </a:pPr>
            <a:endParaRPr lang="nl-NL" sz="2000" dirty="0" smtClean="0">
              <a:solidFill>
                <a:srgbClr val="000000"/>
              </a:solidFill>
            </a:endParaRPr>
          </a:p>
        </p:txBody>
      </p:sp>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 r="-2684"/>
          <a:stretch/>
        </p:blipFill>
        <p:spPr bwMode="auto">
          <a:xfrm>
            <a:off x="5966370" y="764704"/>
            <a:ext cx="2520000" cy="4583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652773" y="1621501"/>
            <a:ext cx="5505450" cy="2939266"/>
          </a:xfrm>
          <a:prstGeom prst="rect">
            <a:avLst/>
          </a:prstGeom>
        </p:spPr>
        <p:txBody>
          <a:bodyPr wrap="square">
            <a:spAutoFit/>
          </a:bodyPr>
          <a:lstStyle/>
          <a:p>
            <a:pPr marL="324000" indent="-342900">
              <a:lnSpc>
                <a:spcPts val="2200"/>
              </a:lnSpc>
              <a:spcAft>
                <a:spcPts val="600"/>
              </a:spcAft>
              <a:buFont typeface="Arial" panose="020B0604020202020204" pitchFamily="34" charset="0"/>
              <a:buChar char="•"/>
            </a:pPr>
            <a:r>
              <a:rPr lang="nl-NL" sz="2000" dirty="0">
                <a:solidFill>
                  <a:schemeClr val="tx2"/>
                </a:solidFill>
              </a:rPr>
              <a:t>Alle spelers in het waterbeheer </a:t>
            </a:r>
            <a:r>
              <a:rPr lang="nl-NL" sz="2000" dirty="0" smtClean="0">
                <a:solidFill>
                  <a:schemeClr val="tx2"/>
                </a:solidFill>
              </a:rPr>
              <a:t>maken (real time) gebruik van dezelfde informatie;</a:t>
            </a:r>
          </a:p>
          <a:p>
            <a:pPr marL="324000" indent="-342900">
              <a:lnSpc>
                <a:spcPts val="2200"/>
              </a:lnSpc>
              <a:spcAft>
                <a:spcPts val="600"/>
              </a:spcAft>
              <a:buFont typeface="Arial" panose="020B0604020202020204" pitchFamily="34" charset="0"/>
              <a:buChar char="•"/>
            </a:pPr>
            <a:r>
              <a:rPr lang="nl-NL" sz="2000" dirty="0" smtClean="0">
                <a:solidFill>
                  <a:schemeClr val="tx2"/>
                </a:solidFill>
              </a:rPr>
              <a:t>Samenwerken en elkaar </a:t>
            </a:r>
            <a:r>
              <a:rPr lang="nl-NL" sz="2000" dirty="0">
                <a:solidFill>
                  <a:schemeClr val="tx2"/>
                </a:solidFill>
              </a:rPr>
              <a:t>vroegtijdig informeren is </a:t>
            </a:r>
            <a:r>
              <a:rPr lang="nl-NL" sz="2000" dirty="0" smtClean="0">
                <a:solidFill>
                  <a:schemeClr val="tx2"/>
                </a:solidFill>
              </a:rPr>
              <a:t>vanzelfsprekend;</a:t>
            </a:r>
          </a:p>
          <a:p>
            <a:pPr marL="324000" indent="-342900">
              <a:lnSpc>
                <a:spcPts val="2200"/>
              </a:lnSpc>
              <a:spcAft>
                <a:spcPts val="600"/>
              </a:spcAft>
              <a:buFont typeface="Arial" panose="020B0604020202020204" pitchFamily="34" charset="0"/>
              <a:buChar char="•"/>
            </a:pPr>
            <a:r>
              <a:rPr lang="nl-NL" sz="2000" dirty="0" smtClean="0">
                <a:solidFill>
                  <a:schemeClr val="tx2"/>
                </a:solidFill>
              </a:rPr>
              <a:t>Personele </a:t>
            </a:r>
            <a:r>
              <a:rPr lang="nl-NL" sz="2000" dirty="0">
                <a:solidFill>
                  <a:schemeClr val="tx2"/>
                </a:solidFill>
              </a:rPr>
              <a:t>uitwisseling vindt </a:t>
            </a:r>
            <a:r>
              <a:rPr lang="nl-NL" sz="2000" dirty="0" smtClean="0">
                <a:solidFill>
                  <a:schemeClr val="tx2"/>
                </a:solidFill>
              </a:rPr>
              <a:t>plaats;</a:t>
            </a:r>
          </a:p>
          <a:p>
            <a:pPr marL="324000" indent="-342900">
              <a:lnSpc>
                <a:spcPts val="2200"/>
              </a:lnSpc>
              <a:spcAft>
                <a:spcPts val="600"/>
              </a:spcAft>
              <a:buFont typeface="Arial" panose="020B0604020202020204" pitchFamily="34" charset="0"/>
              <a:buChar char="•"/>
            </a:pPr>
            <a:r>
              <a:rPr lang="nl-NL" sz="2000" dirty="0" smtClean="0">
                <a:solidFill>
                  <a:schemeClr val="tx2"/>
                </a:solidFill>
              </a:rPr>
              <a:t>Ieder </a:t>
            </a:r>
            <a:r>
              <a:rPr lang="nl-NL" sz="2000" dirty="0">
                <a:solidFill>
                  <a:schemeClr val="tx2"/>
                </a:solidFill>
              </a:rPr>
              <a:t>heeft een eigen specialisme </a:t>
            </a:r>
            <a:r>
              <a:rPr lang="nl-NL" sz="2000" dirty="0" smtClean="0">
                <a:solidFill>
                  <a:schemeClr val="tx2"/>
                </a:solidFill>
              </a:rPr>
              <a:t>verbonden </a:t>
            </a:r>
            <a:r>
              <a:rPr lang="nl-NL" sz="2000" dirty="0">
                <a:solidFill>
                  <a:schemeClr val="tx2"/>
                </a:solidFill>
              </a:rPr>
              <a:t>met die van </a:t>
            </a:r>
            <a:r>
              <a:rPr lang="nl-NL" sz="2000" dirty="0" smtClean="0">
                <a:solidFill>
                  <a:schemeClr val="tx2"/>
                </a:solidFill>
              </a:rPr>
              <a:t>anderen;</a:t>
            </a:r>
          </a:p>
          <a:p>
            <a:pPr marL="324000" indent="-342900">
              <a:lnSpc>
                <a:spcPts val="2200"/>
              </a:lnSpc>
              <a:spcAft>
                <a:spcPts val="600"/>
              </a:spcAft>
              <a:buFont typeface="Arial" panose="020B0604020202020204" pitchFamily="34" charset="0"/>
              <a:buChar char="•"/>
            </a:pPr>
            <a:r>
              <a:rPr lang="nl-NL" sz="2000" dirty="0" smtClean="0">
                <a:solidFill>
                  <a:schemeClr val="tx2"/>
                </a:solidFill>
              </a:rPr>
              <a:t>Energiezuinig waterbeheer.</a:t>
            </a:r>
            <a:endParaRPr lang="nl-NL" sz="2000" dirty="0">
              <a:solidFill>
                <a:schemeClr val="tx2"/>
              </a:solidFill>
            </a:endParaRPr>
          </a:p>
        </p:txBody>
      </p:sp>
    </p:spTree>
    <p:extLst>
      <p:ext uri="{BB962C8B-B14F-4D97-AF65-F5344CB8AC3E}">
        <p14:creationId xmlns:p14="http://schemas.microsoft.com/office/powerpoint/2010/main" val="35791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916832"/>
            <a:ext cx="8229600" cy="2736304"/>
          </a:xfrm>
        </p:spPr>
        <p:txBody>
          <a:bodyPr>
            <a:normAutofit/>
          </a:bodyPr>
          <a:lstStyle/>
          <a:p>
            <a:r>
              <a:rPr lang="nl-NL" sz="2400" b="1" dirty="0" smtClean="0"/>
              <a:t>LEEG BASIS BLAD</a:t>
            </a:r>
            <a:r>
              <a:rPr lang="nl-NL" sz="2400" b="1" dirty="0"/>
              <a:t/>
            </a:r>
            <a:br>
              <a:rPr lang="nl-NL" sz="2400" b="1" dirty="0"/>
            </a:br>
            <a:endParaRPr lang="nl-NL" sz="4000" b="1" dirty="0">
              <a:solidFill>
                <a:srgbClr val="E17000"/>
              </a:solidFill>
            </a:endParaRPr>
          </a:p>
        </p:txBody>
      </p:sp>
      <p:sp>
        <p:nvSpPr>
          <p:cNvPr id="4" name="Rechthoek 3"/>
          <p:cNvSpPr/>
          <p:nvPr/>
        </p:nvSpPr>
        <p:spPr>
          <a:xfrm>
            <a:off x="0" y="6093296"/>
            <a:ext cx="9144000" cy="764704"/>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251520" y="6300028"/>
            <a:ext cx="332142" cy="369332"/>
          </a:xfrm>
          <a:prstGeom prst="rect">
            <a:avLst/>
          </a:prstGeom>
          <a:noFill/>
        </p:spPr>
        <p:txBody>
          <a:bodyPr wrap="none" rtlCol="0">
            <a:spAutoFit/>
          </a:bodyPr>
          <a:lstStyle/>
          <a:p>
            <a:fld id="{B9D35FD9-9146-4A70-B41C-33623C708277}" type="slidenum">
              <a:rPr lang="nl-NL" smtClean="0">
                <a:solidFill>
                  <a:schemeClr val="bg1"/>
                </a:solidFill>
              </a:rPr>
              <a:t>16</a:t>
            </a:fld>
            <a:endParaRPr lang="nl-NL" dirty="0">
              <a:solidFill>
                <a:schemeClr val="bg1"/>
              </a:solidFill>
            </a:endParaRPr>
          </a:p>
        </p:txBody>
      </p:sp>
      <p:sp>
        <p:nvSpPr>
          <p:cNvPr id="6" name="Rechthoek 5"/>
          <p:cNvSpPr/>
          <p:nvPr/>
        </p:nvSpPr>
        <p:spPr>
          <a:xfrm>
            <a:off x="6152887" y="6300028"/>
            <a:ext cx="2955617" cy="369332"/>
          </a:xfrm>
          <a:prstGeom prst="rect">
            <a:avLst/>
          </a:prstGeom>
        </p:spPr>
        <p:txBody>
          <a:bodyPr wrap="none">
            <a:spAutoFit/>
          </a:bodyPr>
          <a:lstStyle/>
          <a:p>
            <a:r>
              <a:rPr lang="nl-NL" dirty="0">
                <a:solidFill>
                  <a:schemeClr val="bg1"/>
                </a:solidFill>
              </a:rPr>
              <a:t>Slim watermanagement</a:t>
            </a:r>
          </a:p>
        </p:txBody>
      </p:sp>
    </p:spTree>
    <p:extLst>
      <p:ext uri="{BB962C8B-B14F-4D97-AF65-F5344CB8AC3E}">
        <p14:creationId xmlns:p14="http://schemas.microsoft.com/office/powerpoint/2010/main" val="3170486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2800" b="1" dirty="0" smtClean="0">
                <a:solidFill>
                  <a:srgbClr val="E17000"/>
                </a:solidFill>
              </a:rPr>
              <a:t>Systeemanalyse</a:t>
            </a:r>
            <a:endParaRPr lang="nl-NL" sz="2800" b="1" dirty="0">
              <a:solidFill>
                <a:srgbClr val="E17000"/>
              </a:solidFill>
            </a:endParaRPr>
          </a:p>
        </p:txBody>
      </p:sp>
      <p:sp>
        <p:nvSpPr>
          <p:cNvPr id="4" name="Rechthoek 3"/>
          <p:cNvSpPr/>
          <p:nvPr/>
        </p:nvSpPr>
        <p:spPr>
          <a:xfrm>
            <a:off x="0" y="6093296"/>
            <a:ext cx="9144000" cy="764704"/>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5" name="Tekstvak 4"/>
          <p:cNvSpPr txBox="1"/>
          <p:nvPr/>
        </p:nvSpPr>
        <p:spPr>
          <a:xfrm>
            <a:off x="251520" y="6300028"/>
            <a:ext cx="479618" cy="369332"/>
          </a:xfrm>
          <a:prstGeom prst="rect">
            <a:avLst/>
          </a:prstGeom>
          <a:noFill/>
        </p:spPr>
        <p:txBody>
          <a:bodyPr wrap="none" rtlCol="0">
            <a:spAutoFit/>
          </a:bodyPr>
          <a:lstStyle/>
          <a:p>
            <a:fld id="{B9D35FD9-9146-4A70-B41C-33623C708277}" type="slidenum">
              <a:rPr lang="nl-NL" smtClean="0">
                <a:solidFill>
                  <a:prstClr val="white"/>
                </a:solidFill>
              </a:rPr>
              <a:pPr/>
              <a:t>17</a:t>
            </a:fld>
            <a:endParaRPr lang="nl-NL" dirty="0">
              <a:solidFill>
                <a:prstClr val="white"/>
              </a:solidFill>
            </a:endParaRPr>
          </a:p>
        </p:txBody>
      </p:sp>
      <p:sp>
        <p:nvSpPr>
          <p:cNvPr id="6" name="Rechthoek 5"/>
          <p:cNvSpPr/>
          <p:nvPr/>
        </p:nvSpPr>
        <p:spPr>
          <a:xfrm>
            <a:off x="6152891" y="6300028"/>
            <a:ext cx="2955617" cy="369332"/>
          </a:xfrm>
          <a:prstGeom prst="rect">
            <a:avLst/>
          </a:prstGeom>
        </p:spPr>
        <p:txBody>
          <a:bodyPr wrap="none">
            <a:spAutoFit/>
          </a:bodyPr>
          <a:lstStyle/>
          <a:p>
            <a:r>
              <a:rPr lang="nl-NL" dirty="0">
                <a:solidFill>
                  <a:prstClr val="white"/>
                </a:solidFill>
              </a:rPr>
              <a:t>Slim watermanagement</a:t>
            </a:r>
          </a:p>
        </p:txBody>
      </p:sp>
      <p:sp>
        <p:nvSpPr>
          <p:cNvPr id="11" name="Tijdelijke aanduiding voor inhoud 2"/>
          <p:cNvSpPr txBox="1">
            <a:spLocks/>
          </p:cNvSpPr>
          <p:nvPr/>
        </p:nvSpPr>
        <p:spPr>
          <a:xfrm>
            <a:off x="457200" y="1340770"/>
            <a:ext cx="8229600" cy="49592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a:lnSpc>
                <a:spcPts val="3000"/>
              </a:lnSpc>
            </a:pPr>
            <a:r>
              <a:rPr lang="nl-NL" sz="2000" dirty="0" smtClean="0">
                <a:solidFill>
                  <a:srgbClr val="000000"/>
                </a:solidFill>
              </a:rPr>
              <a:t>Samenbrengen van kennis (gezamenlijke kennis)</a:t>
            </a:r>
          </a:p>
          <a:p>
            <a:pPr marL="0" lvl="1">
              <a:lnSpc>
                <a:spcPts val="3000"/>
              </a:lnSpc>
            </a:pPr>
            <a:r>
              <a:rPr lang="nl-NL" sz="2000" dirty="0" smtClean="0">
                <a:solidFill>
                  <a:srgbClr val="000000"/>
                </a:solidFill>
              </a:rPr>
              <a:t>Verbreden &amp; verdiepen gezamenlijke kennis</a:t>
            </a:r>
          </a:p>
          <a:p>
            <a:pPr marL="0" lvl="1">
              <a:lnSpc>
                <a:spcPts val="3000"/>
              </a:lnSpc>
            </a:pPr>
            <a:r>
              <a:rPr lang="nl-NL" sz="2000" dirty="0" smtClean="0">
                <a:solidFill>
                  <a:srgbClr val="000000"/>
                </a:solidFill>
              </a:rPr>
              <a:t>Mogelijkheden tot verbetering signaleren</a:t>
            </a:r>
          </a:p>
          <a:p>
            <a:pPr marL="0" lvl="1">
              <a:lnSpc>
                <a:spcPts val="3000"/>
              </a:lnSpc>
            </a:pPr>
            <a:endParaRPr lang="nl-NL" sz="2000" dirty="0" smtClean="0">
              <a:solidFill>
                <a:srgbClr val="000000"/>
              </a:solidFill>
            </a:endParaRPr>
          </a:p>
          <a:p>
            <a:pPr marL="0">
              <a:lnSpc>
                <a:spcPts val="3000"/>
              </a:lnSpc>
            </a:pPr>
            <a:endParaRPr lang="nl-NL" sz="2000" dirty="0" smtClean="0">
              <a:solidFill>
                <a:srgbClr val="000000"/>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56992"/>
            <a:ext cx="3851920" cy="2733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8572" y="3360054"/>
            <a:ext cx="5301676" cy="3432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6214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2800" b="1" dirty="0" smtClean="0">
                <a:solidFill>
                  <a:srgbClr val="E17000"/>
                </a:solidFill>
              </a:rPr>
              <a:t>Redeneerlijn</a:t>
            </a:r>
            <a:endParaRPr lang="nl-NL" sz="2800" b="1" dirty="0">
              <a:solidFill>
                <a:srgbClr val="E17000"/>
              </a:solidFill>
            </a:endParaRPr>
          </a:p>
        </p:txBody>
      </p:sp>
      <p:sp>
        <p:nvSpPr>
          <p:cNvPr id="4" name="Rechthoek 3"/>
          <p:cNvSpPr/>
          <p:nvPr/>
        </p:nvSpPr>
        <p:spPr>
          <a:xfrm>
            <a:off x="0" y="6082111"/>
            <a:ext cx="9144000" cy="764704"/>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5" name="Tekstvak 4"/>
          <p:cNvSpPr txBox="1"/>
          <p:nvPr/>
        </p:nvSpPr>
        <p:spPr>
          <a:xfrm>
            <a:off x="251520" y="6288843"/>
            <a:ext cx="479618" cy="369332"/>
          </a:xfrm>
          <a:prstGeom prst="rect">
            <a:avLst/>
          </a:prstGeom>
          <a:noFill/>
        </p:spPr>
        <p:txBody>
          <a:bodyPr wrap="none" rtlCol="0">
            <a:spAutoFit/>
          </a:bodyPr>
          <a:lstStyle/>
          <a:p>
            <a:fld id="{B9D35FD9-9146-4A70-B41C-33623C708277}" type="slidenum">
              <a:rPr lang="nl-NL" smtClean="0">
                <a:solidFill>
                  <a:prstClr val="white"/>
                </a:solidFill>
              </a:rPr>
              <a:pPr/>
              <a:t>18</a:t>
            </a:fld>
            <a:endParaRPr lang="nl-NL" dirty="0">
              <a:solidFill>
                <a:prstClr val="white"/>
              </a:solidFill>
            </a:endParaRPr>
          </a:p>
        </p:txBody>
      </p:sp>
      <p:sp>
        <p:nvSpPr>
          <p:cNvPr id="6" name="Rechthoek 5"/>
          <p:cNvSpPr/>
          <p:nvPr/>
        </p:nvSpPr>
        <p:spPr>
          <a:xfrm>
            <a:off x="6152891" y="6288843"/>
            <a:ext cx="2955617" cy="369332"/>
          </a:xfrm>
          <a:prstGeom prst="rect">
            <a:avLst/>
          </a:prstGeom>
        </p:spPr>
        <p:txBody>
          <a:bodyPr wrap="none">
            <a:spAutoFit/>
          </a:bodyPr>
          <a:lstStyle/>
          <a:p>
            <a:r>
              <a:rPr lang="nl-NL" dirty="0">
                <a:solidFill>
                  <a:prstClr val="white"/>
                </a:solidFill>
              </a:rPr>
              <a:t>Slim watermanagement</a:t>
            </a:r>
          </a:p>
        </p:txBody>
      </p:sp>
      <p:sp>
        <p:nvSpPr>
          <p:cNvPr id="11" name="Tijdelijke aanduiding voor inhoud 2"/>
          <p:cNvSpPr txBox="1">
            <a:spLocks/>
          </p:cNvSpPr>
          <p:nvPr/>
        </p:nvSpPr>
        <p:spPr>
          <a:xfrm>
            <a:off x="457200" y="1268760"/>
            <a:ext cx="8229600" cy="49592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dirty="0" smtClean="0">
                <a:solidFill>
                  <a:srgbClr val="000000"/>
                </a:solidFill>
              </a:rPr>
              <a:t>Wijze van gezamenlijk handelen bij droogte en wateroverlast bespreken/vastleggen</a:t>
            </a:r>
          </a:p>
          <a:p>
            <a:pPr marL="0" indent="0">
              <a:buFont typeface="Arial" panose="020B0604020202020204" pitchFamily="34" charset="0"/>
              <a:buNone/>
            </a:pPr>
            <a:endParaRPr lang="nl-NL" sz="1800" dirty="0">
              <a:solidFill>
                <a:srgbClr val="000000"/>
              </a:solidFill>
            </a:endParaRPr>
          </a:p>
          <a:p>
            <a:endParaRPr lang="nl-NL" sz="2400" dirty="0" smtClean="0">
              <a:solidFill>
                <a:srgbClr val="000000"/>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5" y="2390592"/>
            <a:ext cx="5400603" cy="3991453"/>
          </a:xfrm>
          <a:prstGeom prst="rect">
            <a:avLst/>
          </a:prstGeom>
          <a:solidFill>
            <a:schemeClr val="bg1"/>
          </a:solidFill>
          <a:ln>
            <a:noFill/>
          </a:ln>
          <a:effectLs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63" y="3011530"/>
            <a:ext cx="3600400" cy="3031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0261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13856"/>
            <a:ext cx="8667725" cy="5174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1"/>
          <p:cNvSpPr>
            <a:spLocks noGrp="1"/>
          </p:cNvSpPr>
          <p:nvPr>
            <p:ph type="title"/>
          </p:nvPr>
        </p:nvSpPr>
        <p:spPr>
          <a:xfrm>
            <a:off x="457200" y="274638"/>
            <a:ext cx="8229600" cy="1143000"/>
          </a:xfrm>
        </p:spPr>
        <p:txBody>
          <a:bodyPr>
            <a:normAutofit/>
          </a:bodyPr>
          <a:lstStyle/>
          <a:p>
            <a:pPr algn="l"/>
            <a:r>
              <a:rPr lang="nl-NL" sz="2800" b="1" dirty="0" smtClean="0">
                <a:solidFill>
                  <a:srgbClr val="E17000"/>
                </a:solidFill>
              </a:rPr>
              <a:t>Voorbeeld van een redeneerlijn</a:t>
            </a:r>
            <a:endParaRPr lang="nl-NL" sz="2800" b="1" dirty="0">
              <a:solidFill>
                <a:srgbClr val="E17000"/>
              </a:solidFill>
            </a:endParaRPr>
          </a:p>
        </p:txBody>
      </p:sp>
    </p:spTree>
    <p:extLst>
      <p:ext uri="{BB962C8B-B14F-4D97-AF65-F5344CB8AC3E}">
        <p14:creationId xmlns:p14="http://schemas.microsoft.com/office/powerpoint/2010/main" val="3915565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866101"/>
            <a:ext cx="8229600" cy="1143000"/>
          </a:xfrm>
        </p:spPr>
        <p:txBody>
          <a:bodyPr>
            <a:normAutofit/>
          </a:bodyPr>
          <a:lstStyle/>
          <a:p>
            <a:pPr algn="l"/>
            <a:r>
              <a:rPr lang="nl-NL" sz="2800" b="1" dirty="0" smtClean="0">
                <a:solidFill>
                  <a:srgbClr val="E17000"/>
                </a:solidFill>
              </a:rPr>
              <a:t>Over deze presentatie</a:t>
            </a:r>
            <a:endParaRPr lang="nl-NL" sz="2800" b="1" dirty="0">
              <a:solidFill>
                <a:srgbClr val="E17000"/>
              </a:solidFill>
            </a:endParaRPr>
          </a:p>
        </p:txBody>
      </p:sp>
      <p:sp>
        <p:nvSpPr>
          <p:cNvPr id="4" name="Rechthoek 3"/>
          <p:cNvSpPr/>
          <p:nvPr/>
        </p:nvSpPr>
        <p:spPr>
          <a:xfrm>
            <a:off x="0" y="6093296"/>
            <a:ext cx="9144000" cy="764704"/>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5" name="Tekstvak 4"/>
          <p:cNvSpPr txBox="1"/>
          <p:nvPr/>
        </p:nvSpPr>
        <p:spPr>
          <a:xfrm>
            <a:off x="251520" y="6300028"/>
            <a:ext cx="332142" cy="369332"/>
          </a:xfrm>
          <a:prstGeom prst="rect">
            <a:avLst/>
          </a:prstGeom>
          <a:noFill/>
        </p:spPr>
        <p:txBody>
          <a:bodyPr wrap="none" rtlCol="0">
            <a:spAutoFit/>
          </a:bodyPr>
          <a:lstStyle/>
          <a:p>
            <a:fld id="{B9D35FD9-9146-4A70-B41C-33623C708277}" type="slidenum">
              <a:rPr lang="nl-NL" smtClean="0">
                <a:solidFill>
                  <a:prstClr val="white"/>
                </a:solidFill>
              </a:rPr>
              <a:pPr/>
              <a:t>2</a:t>
            </a:fld>
            <a:endParaRPr lang="nl-NL" dirty="0">
              <a:solidFill>
                <a:prstClr val="white"/>
              </a:solidFill>
            </a:endParaRPr>
          </a:p>
        </p:txBody>
      </p:sp>
      <p:sp>
        <p:nvSpPr>
          <p:cNvPr id="6" name="Rechthoek 5"/>
          <p:cNvSpPr/>
          <p:nvPr/>
        </p:nvSpPr>
        <p:spPr>
          <a:xfrm>
            <a:off x="6152891" y="6300028"/>
            <a:ext cx="2955617" cy="369332"/>
          </a:xfrm>
          <a:prstGeom prst="rect">
            <a:avLst/>
          </a:prstGeom>
        </p:spPr>
        <p:txBody>
          <a:bodyPr wrap="none">
            <a:spAutoFit/>
          </a:bodyPr>
          <a:lstStyle/>
          <a:p>
            <a:r>
              <a:rPr lang="nl-NL" dirty="0">
                <a:solidFill>
                  <a:prstClr val="white"/>
                </a:solidFill>
              </a:rPr>
              <a:t>Slim watermanagement</a:t>
            </a:r>
          </a:p>
        </p:txBody>
      </p:sp>
      <p:sp>
        <p:nvSpPr>
          <p:cNvPr id="11" name="Tijdelijke aanduiding voor inhoud 2"/>
          <p:cNvSpPr txBox="1">
            <a:spLocks/>
          </p:cNvSpPr>
          <p:nvPr/>
        </p:nvSpPr>
        <p:spPr>
          <a:xfrm>
            <a:off x="457200" y="2015391"/>
            <a:ext cx="7067128" cy="28083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3000"/>
              </a:lnSpc>
              <a:spcBef>
                <a:spcPts val="0"/>
              </a:spcBef>
              <a:buNone/>
            </a:pPr>
            <a:r>
              <a:rPr lang="nl-NL" sz="2000" dirty="0" smtClean="0">
                <a:solidFill>
                  <a:srgbClr val="000000"/>
                </a:solidFill>
              </a:rPr>
              <a:t>Deze presentatie bevat algemene grosinformatie over het project Slim Watermanagement. De dia’s uit deze presentatie kunnen gebruikt worden t.b.v. een eigen presentatie over Slim Watermanagement.</a:t>
            </a:r>
          </a:p>
          <a:p>
            <a:pPr marL="0" indent="0">
              <a:lnSpc>
                <a:spcPts val="3000"/>
              </a:lnSpc>
              <a:spcBef>
                <a:spcPts val="0"/>
              </a:spcBef>
              <a:buNone/>
            </a:pPr>
            <a:endParaRPr lang="nl-NL" sz="2000" dirty="0">
              <a:solidFill>
                <a:srgbClr val="000000"/>
              </a:solidFill>
            </a:endParaRPr>
          </a:p>
          <a:p>
            <a:pPr marL="0" indent="0">
              <a:lnSpc>
                <a:spcPts val="3000"/>
              </a:lnSpc>
              <a:spcBef>
                <a:spcPts val="0"/>
              </a:spcBef>
              <a:buNone/>
            </a:pPr>
            <a:r>
              <a:rPr lang="nl-NL" sz="2000" dirty="0" smtClean="0">
                <a:solidFill>
                  <a:srgbClr val="000000"/>
                </a:solidFill>
              </a:rPr>
              <a:t>Meer informatie over Slim Watermanagement is te vinden op de website </a:t>
            </a:r>
            <a:r>
              <a:rPr lang="nl-NL" sz="2000" dirty="0" smtClean="0">
                <a:solidFill>
                  <a:srgbClr val="000000"/>
                </a:solidFill>
                <a:hlinkClick r:id="rId3"/>
              </a:rPr>
              <a:t>www.slimwatermanagement.nl</a:t>
            </a:r>
            <a:r>
              <a:rPr lang="nl-NL" sz="2000" dirty="0" smtClean="0">
                <a:solidFill>
                  <a:srgbClr val="000000"/>
                </a:solidFill>
              </a:rPr>
              <a:t> </a:t>
            </a:r>
          </a:p>
        </p:txBody>
      </p:sp>
    </p:spTree>
    <p:extLst>
      <p:ext uri="{BB962C8B-B14F-4D97-AF65-F5344CB8AC3E}">
        <p14:creationId xmlns:p14="http://schemas.microsoft.com/office/powerpoint/2010/main" val="1981934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85800"/>
            <a:ext cx="8229600" cy="1143000"/>
          </a:xfrm>
        </p:spPr>
        <p:txBody>
          <a:bodyPr>
            <a:normAutofit/>
          </a:bodyPr>
          <a:lstStyle/>
          <a:p>
            <a:pPr algn="l"/>
            <a:r>
              <a:rPr lang="nl-NL" sz="2800" b="1" dirty="0" smtClean="0">
                <a:solidFill>
                  <a:srgbClr val="E17000"/>
                </a:solidFill>
              </a:rPr>
              <a:t>Informatie delen</a:t>
            </a:r>
            <a:endParaRPr lang="nl-NL" sz="2800" b="1" dirty="0">
              <a:solidFill>
                <a:srgbClr val="E17000"/>
              </a:solidFill>
            </a:endParaRPr>
          </a:p>
        </p:txBody>
      </p:sp>
      <p:sp>
        <p:nvSpPr>
          <p:cNvPr id="4" name="Rechthoek 3"/>
          <p:cNvSpPr/>
          <p:nvPr/>
        </p:nvSpPr>
        <p:spPr>
          <a:xfrm>
            <a:off x="0" y="6093296"/>
            <a:ext cx="9144000" cy="764704"/>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5" name="Tekstvak 4"/>
          <p:cNvSpPr txBox="1"/>
          <p:nvPr/>
        </p:nvSpPr>
        <p:spPr>
          <a:xfrm>
            <a:off x="251520" y="6300028"/>
            <a:ext cx="479618" cy="369332"/>
          </a:xfrm>
          <a:prstGeom prst="rect">
            <a:avLst/>
          </a:prstGeom>
          <a:noFill/>
        </p:spPr>
        <p:txBody>
          <a:bodyPr wrap="none" rtlCol="0">
            <a:spAutoFit/>
          </a:bodyPr>
          <a:lstStyle/>
          <a:p>
            <a:fld id="{B9D35FD9-9146-4A70-B41C-33623C708277}" type="slidenum">
              <a:rPr lang="nl-NL" smtClean="0">
                <a:solidFill>
                  <a:prstClr val="white"/>
                </a:solidFill>
              </a:rPr>
              <a:pPr/>
              <a:t>20</a:t>
            </a:fld>
            <a:endParaRPr lang="nl-NL" dirty="0">
              <a:solidFill>
                <a:prstClr val="white"/>
              </a:solidFill>
            </a:endParaRPr>
          </a:p>
        </p:txBody>
      </p:sp>
      <p:sp>
        <p:nvSpPr>
          <p:cNvPr id="6" name="Rechthoek 5"/>
          <p:cNvSpPr/>
          <p:nvPr/>
        </p:nvSpPr>
        <p:spPr>
          <a:xfrm>
            <a:off x="6152891" y="6300028"/>
            <a:ext cx="2955617" cy="369332"/>
          </a:xfrm>
          <a:prstGeom prst="rect">
            <a:avLst/>
          </a:prstGeom>
        </p:spPr>
        <p:txBody>
          <a:bodyPr wrap="none">
            <a:spAutoFit/>
          </a:bodyPr>
          <a:lstStyle/>
          <a:p>
            <a:r>
              <a:rPr lang="nl-NL" dirty="0">
                <a:solidFill>
                  <a:prstClr val="white"/>
                </a:solidFill>
              </a:rPr>
              <a:t>Slim watermanagement</a:t>
            </a:r>
          </a:p>
        </p:txBody>
      </p:sp>
      <p:sp>
        <p:nvSpPr>
          <p:cNvPr id="9" name="Tekstvak 8"/>
          <p:cNvSpPr txBox="1"/>
          <p:nvPr/>
        </p:nvSpPr>
        <p:spPr>
          <a:xfrm>
            <a:off x="524490" y="1268760"/>
            <a:ext cx="7791926" cy="707886"/>
          </a:xfrm>
          <a:prstGeom prst="rect">
            <a:avLst/>
          </a:prstGeom>
          <a:noFill/>
        </p:spPr>
        <p:txBody>
          <a:bodyPr wrap="square" rtlCol="0">
            <a:spAutoFit/>
          </a:bodyPr>
          <a:lstStyle/>
          <a:p>
            <a:r>
              <a:rPr lang="nl-NL" dirty="0" smtClean="0"/>
              <a:t>Gezamenlijke </a:t>
            </a:r>
            <a:r>
              <a:rPr lang="nl-NL" sz="2000" dirty="0" smtClean="0"/>
              <a:t>informatiescherm ARK/NZK; juiste data voor de situatie</a:t>
            </a:r>
            <a:endParaRPr lang="nl-NL" sz="2000" dirty="0"/>
          </a:p>
        </p:txBody>
      </p:sp>
      <p:pic>
        <p:nvPicPr>
          <p:cNvPr id="10"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364" b="99636" l="1162" r="100000">
                        <a14:foregroundMark x1="27561" y1="94788" x2="31045" y2="94667"/>
                        <a14:foregroundMark x1="64731" y1="94061" x2="77614" y2="96000"/>
                        <a14:foregroundMark x1="56494" y1="93818" x2="66315" y2="94424"/>
                        <a14:foregroundMark x1="43295" y1="93455" x2="23442" y2="96000"/>
                      </a14:backgroundRemoval>
                    </a14:imgEffect>
                  </a14:imgLayer>
                </a14:imgProps>
              </a:ext>
              <a:ext uri="{28A0092B-C50C-407E-A947-70E740481C1C}">
                <a14:useLocalDpi xmlns:a14="http://schemas.microsoft.com/office/drawing/2010/main" val="0"/>
              </a:ext>
            </a:extLst>
          </a:blip>
          <a:stretch>
            <a:fillRect/>
          </a:stretch>
        </p:blipFill>
        <p:spPr>
          <a:xfrm>
            <a:off x="2267744" y="1908833"/>
            <a:ext cx="5040560" cy="4391195"/>
          </a:xfrm>
          <a:prstGeom prst="rect">
            <a:avLst/>
          </a:prstGeom>
        </p:spPr>
      </p:pic>
    </p:spTree>
    <p:extLst>
      <p:ext uri="{BB962C8B-B14F-4D97-AF65-F5344CB8AC3E}">
        <p14:creationId xmlns:p14="http://schemas.microsoft.com/office/powerpoint/2010/main" val="3447262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6093296"/>
            <a:ext cx="9144000" cy="764704"/>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5" name="Tekstvak 4"/>
          <p:cNvSpPr txBox="1"/>
          <p:nvPr/>
        </p:nvSpPr>
        <p:spPr>
          <a:xfrm>
            <a:off x="251520" y="6300028"/>
            <a:ext cx="479618" cy="369332"/>
          </a:xfrm>
          <a:prstGeom prst="rect">
            <a:avLst/>
          </a:prstGeom>
          <a:noFill/>
        </p:spPr>
        <p:txBody>
          <a:bodyPr wrap="none" rtlCol="0">
            <a:spAutoFit/>
          </a:bodyPr>
          <a:lstStyle/>
          <a:p>
            <a:fld id="{B9D35FD9-9146-4A70-B41C-33623C708277}" type="slidenum">
              <a:rPr lang="nl-NL" smtClean="0">
                <a:solidFill>
                  <a:prstClr val="white"/>
                </a:solidFill>
              </a:rPr>
              <a:pPr/>
              <a:t>21</a:t>
            </a:fld>
            <a:endParaRPr lang="nl-NL" dirty="0">
              <a:solidFill>
                <a:prstClr val="white"/>
              </a:solidFill>
            </a:endParaRPr>
          </a:p>
        </p:txBody>
      </p:sp>
      <p:sp>
        <p:nvSpPr>
          <p:cNvPr id="6" name="Rechthoek 5"/>
          <p:cNvSpPr/>
          <p:nvPr/>
        </p:nvSpPr>
        <p:spPr>
          <a:xfrm>
            <a:off x="6152891" y="6300028"/>
            <a:ext cx="2955617" cy="369332"/>
          </a:xfrm>
          <a:prstGeom prst="rect">
            <a:avLst/>
          </a:prstGeom>
        </p:spPr>
        <p:txBody>
          <a:bodyPr wrap="none">
            <a:spAutoFit/>
          </a:bodyPr>
          <a:lstStyle/>
          <a:p>
            <a:r>
              <a:rPr lang="nl-NL" dirty="0">
                <a:solidFill>
                  <a:prstClr val="white"/>
                </a:solidFill>
              </a:rPr>
              <a:t>Slim watermanagement</a:t>
            </a:r>
          </a:p>
        </p:txBody>
      </p:sp>
      <p:sp>
        <p:nvSpPr>
          <p:cNvPr id="8" name="Titel 7"/>
          <p:cNvSpPr>
            <a:spLocks noGrp="1"/>
          </p:cNvSpPr>
          <p:nvPr>
            <p:ph type="title"/>
          </p:nvPr>
        </p:nvSpPr>
        <p:spPr>
          <a:xfrm>
            <a:off x="416918" y="615193"/>
            <a:ext cx="6734696" cy="896923"/>
          </a:xfrm>
        </p:spPr>
        <p:txBody>
          <a:bodyPr>
            <a:noAutofit/>
          </a:bodyPr>
          <a:lstStyle/>
          <a:p>
            <a:pPr algn="l"/>
            <a:r>
              <a:rPr lang="nl-NL" sz="2800" b="1" dirty="0" err="1" smtClean="0">
                <a:solidFill>
                  <a:srgbClr val="E17000"/>
                </a:solidFill>
              </a:rPr>
              <a:t>Serious</a:t>
            </a:r>
            <a:r>
              <a:rPr lang="nl-NL" sz="2800" b="1" dirty="0" smtClean="0">
                <a:solidFill>
                  <a:srgbClr val="E17000"/>
                </a:solidFill>
              </a:rPr>
              <a:t> game</a:t>
            </a:r>
            <a:endParaRPr lang="nl-NL" sz="2800" b="1" dirty="0">
              <a:solidFill>
                <a:srgbClr val="E17000"/>
              </a:solidFill>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56792"/>
            <a:ext cx="8208912" cy="3988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3521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4888" y="620688"/>
            <a:ext cx="8229600" cy="1143000"/>
          </a:xfrm>
        </p:spPr>
        <p:txBody>
          <a:bodyPr>
            <a:normAutofit/>
          </a:bodyPr>
          <a:lstStyle/>
          <a:p>
            <a:pPr algn="l"/>
            <a:r>
              <a:rPr lang="nl-NL" sz="2800" b="1" dirty="0" smtClean="0">
                <a:solidFill>
                  <a:srgbClr val="E17000"/>
                </a:solidFill>
              </a:rPr>
              <a:t>Aanleiding</a:t>
            </a:r>
            <a:endParaRPr lang="nl-NL" sz="2800" b="1" dirty="0">
              <a:solidFill>
                <a:srgbClr val="E17000"/>
              </a:solidFill>
            </a:endParaRPr>
          </a:p>
        </p:txBody>
      </p:sp>
      <p:sp>
        <p:nvSpPr>
          <p:cNvPr id="4" name="Rechthoek 3"/>
          <p:cNvSpPr/>
          <p:nvPr/>
        </p:nvSpPr>
        <p:spPr>
          <a:xfrm>
            <a:off x="0" y="6093296"/>
            <a:ext cx="9144000" cy="764704"/>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251520" y="6300028"/>
            <a:ext cx="332142" cy="369332"/>
          </a:xfrm>
          <a:prstGeom prst="rect">
            <a:avLst/>
          </a:prstGeom>
          <a:noFill/>
        </p:spPr>
        <p:txBody>
          <a:bodyPr wrap="none" rtlCol="0">
            <a:spAutoFit/>
          </a:bodyPr>
          <a:lstStyle/>
          <a:p>
            <a:fld id="{B9D35FD9-9146-4A70-B41C-33623C708277}" type="slidenum">
              <a:rPr lang="nl-NL" smtClean="0">
                <a:solidFill>
                  <a:schemeClr val="bg1"/>
                </a:solidFill>
              </a:rPr>
              <a:t>3</a:t>
            </a:fld>
            <a:endParaRPr lang="nl-NL" dirty="0">
              <a:solidFill>
                <a:schemeClr val="bg1"/>
              </a:solidFill>
            </a:endParaRPr>
          </a:p>
        </p:txBody>
      </p:sp>
      <p:sp>
        <p:nvSpPr>
          <p:cNvPr id="6" name="Rechthoek 5"/>
          <p:cNvSpPr/>
          <p:nvPr/>
        </p:nvSpPr>
        <p:spPr>
          <a:xfrm>
            <a:off x="6152887" y="6300028"/>
            <a:ext cx="2955617" cy="369332"/>
          </a:xfrm>
          <a:prstGeom prst="rect">
            <a:avLst/>
          </a:prstGeom>
        </p:spPr>
        <p:txBody>
          <a:bodyPr wrap="none">
            <a:spAutoFit/>
          </a:bodyPr>
          <a:lstStyle/>
          <a:p>
            <a:r>
              <a:rPr lang="nl-NL" dirty="0">
                <a:solidFill>
                  <a:schemeClr val="bg1"/>
                </a:solidFill>
              </a:rPr>
              <a:t>Slim watermanagement</a:t>
            </a:r>
          </a:p>
        </p:txBody>
      </p:sp>
      <p:sp>
        <p:nvSpPr>
          <p:cNvPr id="12" name="Titel 1"/>
          <p:cNvSpPr txBox="1">
            <a:spLocks/>
          </p:cNvSpPr>
          <p:nvPr/>
        </p:nvSpPr>
        <p:spPr>
          <a:xfrm>
            <a:off x="580679" y="1484784"/>
            <a:ext cx="8229600" cy="3672408"/>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lgn="l">
              <a:lnSpc>
                <a:spcPct val="150000"/>
              </a:lnSpc>
              <a:buFont typeface="Arial" panose="020B0604020202020204" pitchFamily="34" charset="0"/>
              <a:buChar char="•"/>
            </a:pPr>
            <a:r>
              <a:rPr lang="nl-NL" sz="2000" dirty="0" smtClean="0"/>
              <a:t>Verzilting Bernisse </a:t>
            </a:r>
            <a:br>
              <a:rPr lang="nl-NL" sz="2000" dirty="0" smtClean="0"/>
            </a:br>
            <a:r>
              <a:rPr lang="nl-NL" sz="2000" dirty="0" err="1" smtClean="0"/>
              <a:t>Brielse</a:t>
            </a:r>
            <a:r>
              <a:rPr lang="nl-NL" sz="2000" dirty="0" smtClean="0"/>
              <a:t> meer 2013</a:t>
            </a:r>
          </a:p>
          <a:p>
            <a:pPr marL="342900" indent="-342900" algn="l">
              <a:lnSpc>
                <a:spcPct val="150000"/>
              </a:lnSpc>
              <a:buFont typeface="Arial" panose="020B0604020202020204" pitchFamily="34" charset="0"/>
              <a:buChar char="•"/>
            </a:pPr>
            <a:r>
              <a:rPr lang="nl-NL" sz="2000" dirty="0" smtClean="0">
                <a:solidFill>
                  <a:srgbClr val="000000"/>
                </a:solidFill>
              </a:rPr>
              <a:t>Slim Watermanagement </a:t>
            </a:r>
            <a:br>
              <a:rPr lang="nl-NL" sz="2000" dirty="0" smtClean="0">
                <a:solidFill>
                  <a:srgbClr val="000000"/>
                </a:solidFill>
              </a:rPr>
            </a:br>
            <a:r>
              <a:rPr lang="nl-NL" sz="2000" dirty="0" smtClean="0">
                <a:solidFill>
                  <a:srgbClr val="000000"/>
                </a:solidFill>
              </a:rPr>
              <a:t>onderdeel </a:t>
            </a:r>
            <a:r>
              <a:rPr lang="nl-NL" sz="2000" dirty="0" err="1" smtClean="0">
                <a:solidFill>
                  <a:srgbClr val="000000"/>
                </a:solidFill>
              </a:rPr>
              <a:t>adaptatiepad</a:t>
            </a:r>
            <a:r>
              <a:rPr lang="nl-NL" sz="2000" dirty="0" smtClean="0">
                <a:solidFill>
                  <a:srgbClr val="000000"/>
                </a:solidFill>
              </a:rPr>
              <a:t> </a:t>
            </a:r>
            <a:br>
              <a:rPr lang="nl-NL" sz="2000" dirty="0" smtClean="0">
                <a:solidFill>
                  <a:srgbClr val="000000"/>
                </a:solidFill>
              </a:rPr>
            </a:br>
            <a:r>
              <a:rPr lang="nl-NL" sz="2000" dirty="0" smtClean="0">
                <a:solidFill>
                  <a:srgbClr val="000000"/>
                </a:solidFill>
              </a:rPr>
              <a:t>Deltaprogramma </a:t>
            </a:r>
            <a:br>
              <a:rPr lang="nl-NL" sz="2000" dirty="0" smtClean="0">
                <a:solidFill>
                  <a:srgbClr val="000000"/>
                </a:solidFill>
              </a:rPr>
            </a:br>
            <a:r>
              <a:rPr lang="nl-NL" sz="2000" dirty="0" smtClean="0">
                <a:solidFill>
                  <a:srgbClr val="000000"/>
                </a:solidFill>
              </a:rPr>
              <a:t>Zoetwater</a:t>
            </a:r>
          </a:p>
          <a:p>
            <a:pPr marL="342900" indent="-342900" algn="l">
              <a:lnSpc>
                <a:spcPct val="150000"/>
              </a:lnSpc>
              <a:buFont typeface="Arial" panose="020B0604020202020204" pitchFamily="34" charset="0"/>
              <a:buChar char="•"/>
            </a:pPr>
            <a:endParaRPr lang="nl-NL" sz="2000" dirty="0">
              <a:solidFill>
                <a:srgbClr val="000000"/>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6379" y="620688"/>
            <a:ext cx="4533900" cy="526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4610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454" y="116632"/>
            <a:ext cx="2305050"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734888" y="620688"/>
            <a:ext cx="8229600" cy="1143000"/>
          </a:xfrm>
        </p:spPr>
        <p:txBody>
          <a:bodyPr>
            <a:normAutofit/>
          </a:bodyPr>
          <a:lstStyle/>
          <a:p>
            <a:pPr algn="l"/>
            <a:r>
              <a:rPr lang="nl-NL" sz="2800" b="1" dirty="0" smtClean="0">
                <a:solidFill>
                  <a:srgbClr val="E17000"/>
                </a:solidFill>
              </a:rPr>
              <a:t>Slim watermanagement</a:t>
            </a:r>
            <a:endParaRPr lang="nl-NL" sz="2800" b="1" dirty="0">
              <a:solidFill>
                <a:srgbClr val="E17000"/>
              </a:solidFill>
            </a:endParaRPr>
          </a:p>
        </p:txBody>
      </p:sp>
      <p:sp>
        <p:nvSpPr>
          <p:cNvPr id="4" name="Rechthoek 3"/>
          <p:cNvSpPr/>
          <p:nvPr/>
        </p:nvSpPr>
        <p:spPr>
          <a:xfrm>
            <a:off x="0" y="6093296"/>
            <a:ext cx="9144000" cy="764704"/>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251520" y="6300028"/>
            <a:ext cx="332142" cy="369332"/>
          </a:xfrm>
          <a:prstGeom prst="rect">
            <a:avLst/>
          </a:prstGeom>
          <a:noFill/>
        </p:spPr>
        <p:txBody>
          <a:bodyPr wrap="none" rtlCol="0">
            <a:spAutoFit/>
          </a:bodyPr>
          <a:lstStyle/>
          <a:p>
            <a:fld id="{B9D35FD9-9146-4A70-B41C-33623C708277}" type="slidenum">
              <a:rPr lang="nl-NL" smtClean="0">
                <a:solidFill>
                  <a:schemeClr val="bg1"/>
                </a:solidFill>
              </a:rPr>
              <a:t>4</a:t>
            </a:fld>
            <a:endParaRPr lang="nl-NL" dirty="0">
              <a:solidFill>
                <a:schemeClr val="bg1"/>
              </a:solidFill>
            </a:endParaRPr>
          </a:p>
        </p:txBody>
      </p:sp>
      <p:sp>
        <p:nvSpPr>
          <p:cNvPr id="6" name="Rechthoek 5"/>
          <p:cNvSpPr/>
          <p:nvPr/>
        </p:nvSpPr>
        <p:spPr>
          <a:xfrm>
            <a:off x="6152887" y="6300028"/>
            <a:ext cx="2955617" cy="369332"/>
          </a:xfrm>
          <a:prstGeom prst="rect">
            <a:avLst/>
          </a:prstGeom>
        </p:spPr>
        <p:txBody>
          <a:bodyPr wrap="none">
            <a:spAutoFit/>
          </a:bodyPr>
          <a:lstStyle/>
          <a:p>
            <a:r>
              <a:rPr lang="nl-NL" dirty="0">
                <a:solidFill>
                  <a:schemeClr val="bg1"/>
                </a:solidFill>
              </a:rPr>
              <a:t>Slim watermanagement</a:t>
            </a:r>
          </a:p>
        </p:txBody>
      </p:sp>
      <p:sp>
        <p:nvSpPr>
          <p:cNvPr id="12" name="Titel 1"/>
          <p:cNvSpPr txBox="1">
            <a:spLocks/>
          </p:cNvSpPr>
          <p:nvPr/>
        </p:nvSpPr>
        <p:spPr>
          <a:xfrm>
            <a:off x="580679" y="1484784"/>
            <a:ext cx="8229600" cy="2808312"/>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lgn="l">
              <a:lnSpc>
                <a:spcPct val="150000"/>
              </a:lnSpc>
              <a:buFont typeface="Arial" panose="020B0604020202020204" pitchFamily="34" charset="0"/>
              <a:buChar char="•"/>
            </a:pPr>
            <a:r>
              <a:rPr lang="nl-NL" sz="2000" dirty="0"/>
              <a:t>Opdrachtgever: DGWB</a:t>
            </a:r>
          </a:p>
          <a:p>
            <a:pPr marL="342900" indent="-342900" algn="l">
              <a:lnSpc>
                <a:spcPct val="150000"/>
              </a:lnSpc>
              <a:buFont typeface="Arial" panose="020B0604020202020204" pitchFamily="34" charset="0"/>
              <a:buChar char="•"/>
            </a:pPr>
            <a:r>
              <a:rPr lang="nl-NL" sz="2000" dirty="0" smtClean="0"/>
              <a:t>Maatregel Deltaprogramma zoetwater</a:t>
            </a:r>
          </a:p>
          <a:p>
            <a:pPr marL="342900" indent="-342900" algn="l">
              <a:lnSpc>
                <a:spcPct val="150000"/>
              </a:lnSpc>
              <a:buFont typeface="Arial" panose="020B0604020202020204" pitchFamily="34" charset="0"/>
              <a:buChar char="•"/>
            </a:pPr>
            <a:r>
              <a:rPr lang="nl-NL" sz="2000" dirty="0" smtClean="0"/>
              <a:t>Financiering</a:t>
            </a:r>
            <a:r>
              <a:rPr lang="nl-NL" sz="2000" dirty="0"/>
              <a:t>: Deltafonds &amp; waterbeheerders</a:t>
            </a:r>
          </a:p>
          <a:p>
            <a:pPr marL="342900" indent="-342900" algn="l">
              <a:lnSpc>
                <a:spcPct val="150000"/>
              </a:lnSpc>
              <a:buFont typeface="Arial" panose="020B0604020202020204" pitchFamily="34" charset="0"/>
              <a:buChar char="•"/>
            </a:pPr>
            <a:r>
              <a:rPr lang="nl-NL" sz="2000" dirty="0" smtClean="0"/>
              <a:t>Realisatie door: RWS &amp; waterschappen samen</a:t>
            </a:r>
          </a:p>
          <a:p>
            <a:pPr marL="342900" indent="-342900" algn="l">
              <a:lnSpc>
                <a:spcPct val="150000"/>
              </a:lnSpc>
              <a:buFont typeface="Arial" panose="020B0604020202020204" pitchFamily="34" charset="0"/>
              <a:buChar char="•"/>
            </a:pPr>
            <a:r>
              <a:rPr lang="nl-NL" sz="2000" dirty="0" smtClean="0"/>
              <a:t>Onderzoekslijn </a:t>
            </a:r>
            <a:r>
              <a:rPr lang="nl-NL" sz="2000" dirty="0"/>
              <a:t>Nationaal Kennis- en innovatieprogramma Water en Klimaat (NKWK)</a:t>
            </a:r>
            <a:endParaRPr lang="nl-NL" sz="2000" dirty="0">
              <a:solidFill>
                <a:srgbClr val="000000"/>
              </a:solidFill>
            </a:endParaRPr>
          </a:p>
        </p:txBody>
      </p:sp>
      <p:pic>
        <p:nvPicPr>
          <p:cNvPr id="3" name="Afbeelding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4476674"/>
            <a:ext cx="2114502" cy="993363"/>
          </a:xfrm>
          <a:prstGeom prst="rect">
            <a:avLst/>
          </a:prstGeom>
          <a:ln>
            <a:solidFill>
              <a:srgbClr val="0033CC"/>
            </a:solidFill>
          </a:ln>
          <a:effectLst>
            <a:outerShdw blurRad="50800" dist="38100" dir="18900000" algn="bl" rotWithShape="0">
              <a:prstClr val="black">
                <a:alpha val="40000"/>
              </a:prstClr>
            </a:outerShdw>
          </a:effectLst>
        </p:spPr>
      </p:pic>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6053" y="4476674"/>
            <a:ext cx="983926" cy="983926"/>
          </a:xfrm>
          <a:prstGeom prst="rect">
            <a:avLst/>
          </a:prstGeom>
          <a:effectLst>
            <a:outerShdw blurRad="50800" dist="38100" dir="18900000" algn="bl" rotWithShape="0">
              <a:prstClr val="black">
                <a:alpha val="40000"/>
              </a:prstClr>
            </a:outerShdw>
          </a:effectLst>
        </p:spPr>
      </p:pic>
      <p:sp>
        <p:nvSpPr>
          <p:cNvPr id="8" name="Tekstvak 7"/>
          <p:cNvSpPr txBox="1"/>
          <p:nvPr/>
        </p:nvSpPr>
        <p:spPr>
          <a:xfrm>
            <a:off x="2539508" y="5075392"/>
            <a:ext cx="846707" cy="338554"/>
          </a:xfrm>
          <a:prstGeom prst="rect">
            <a:avLst/>
          </a:prstGeom>
          <a:noFill/>
        </p:spPr>
        <p:txBody>
          <a:bodyPr wrap="none" rtlCol="0">
            <a:spAutoFit/>
          </a:bodyPr>
          <a:lstStyle/>
          <a:p>
            <a:r>
              <a:rPr lang="nl-NL" sz="1600" dirty="0" smtClean="0">
                <a:solidFill>
                  <a:schemeClr val="bg1"/>
                </a:solidFill>
              </a:rPr>
              <a:t>DGWB</a:t>
            </a:r>
            <a:endParaRPr lang="nl-NL" sz="1600" dirty="0">
              <a:solidFill>
                <a:schemeClr val="bg1"/>
              </a:solidFill>
            </a:endParaRP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24824" y="4476856"/>
            <a:ext cx="1010129" cy="993181"/>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Afbeelding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08174" y="4476674"/>
            <a:ext cx="1292202" cy="993363"/>
          </a:xfrm>
          <a:prstGeom prst="rect">
            <a:avLst/>
          </a:prstGeom>
          <a:effectLst>
            <a:outerShdw blurRad="50800" dist="38100" dir="18900000" algn="bl" rotWithShape="0">
              <a:prstClr val="black">
                <a:alpha val="40000"/>
              </a:prstClr>
            </a:outerShdw>
          </a:effectLst>
        </p:spPr>
      </p:pic>
      <p:sp>
        <p:nvSpPr>
          <p:cNvPr id="15" name="Tekstvak 14"/>
          <p:cNvSpPr txBox="1"/>
          <p:nvPr/>
        </p:nvSpPr>
        <p:spPr>
          <a:xfrm>
            <a:off x="3663460" y="5075392"/>
            <a:ext cx="671979" cy="338554"/>
          </a:xfrm>
          <a:prstGeom prst="rect">
            <a:avLst/>
          </a:prstGeom>
          <a:noFill/>
        </p:spPr>
        <p:txBody>
          <a:bodyPr wrap="none" rtlCol="0">
            <a:spAutoFit/>
          </a:bodyPr>
          <a:lstStyle/>
          <a:p>
            <a:r>
              <a:rPr lang="nl-NL" sz="1600" dirty="0" smtClean="0"/>
              <a:t>RWS</a:t>
            </a:r>
            <a:endParaRPr lang="nl-NL" sz="1600" dirty="0"/>
          </a:p>
        </p:txBody>
      </p:sp>
      <p:sp>
        <p:nvSpPr>
          <p:cNvPr id="16" name="Tekstvak 15"/>
          <p:cNvSpPr txBox="1"/>
          <p:nvPr/>
        </p:nvSpPr>
        <p:spPr>
          <a:xfrm>
            <a:off x="4427984" y="5152823"/>
            <a:ext cx="1608004" cy="307777"/>
          </a:xfrm>
          <a:prstGeom prst="rect">
            <a:avLst/>
          </a:prstGeom>
          <a:noFill/>
        </p:spPr>
        <p:txBody>
          <a:bodyPr wrap="none" rtlCol="0">
            <a:spAutoFit/>
          </a:bodyPr>
          <a:lstStyle/>
          <a:p>
            <a:r>
              <a:rPr lang="nl-NL" sz="1400" dirty="0" smtClean="0">
                <a:solidFill>
                  <a:schemeClr val="tx2"/>
                </a:solidFill>
              </a:rPr>
              <a:t> waterschappen</a:t>
            </a:r>
            <a:endParaRPr lang="nl-NL" sz="1400" dirty="0">
              <a:solidFill>
                <a:schemeClr val="tx2"/>
              </a:solidFill>
            </a:endParaRPr>
          </a:p>
        </p:txBody>
      </p:sp>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35988" y="4476856"/>
            <a:ext cx="2568460" cy="105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1684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485800"/>
            <a:ext cx="8680738" cy="1143000"/>
          </a:xfrm>
        </p:spPr>
        <p:txBody>
          <a:bodyPr>
            <a:noAutofit/>
          </a:bodyPr>
          <a:lstStyle/>
          <a:p>
            <a:pPr algn="l"/>
            <a:r>
              <a:rPr lang="nl-NL" sz="2800" b="1" dirty="0" smtClean="0">
                <a:solidFill>
                  <a:srgbClr val="E17000"/>
                </a:solidFill>
              </a:rPr>
              <a:t>Slim Watermanagement = beter benutten van het beschikbare water(systeem)</a:t>
            </a:r>
            <a:endParaRPr lang="nl-NL" sz="2800" b="1" dirty="0">
              <a:solidFill>
                <a:srgbClr val="E17000"/>
              </a:solidFill>
            </a:endParaRPr>
          </a:p>
        </p:txBody>
      </p:sp>
      <p:sp>
        <p:nvSpPr>
          <p:cNvPr id="4" name="Rechthoek 3"/>
          <p:cNvSpPr/>
          <p:nvPr/>
        </p:nvSpPr>
        <p:spPr>
          <a:xfrm>
            <a:off x="0" y="6093296"/>
            <a:ext cx="9144000" cy="764704"/>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5" name="Tekstvak 4"/>
          <p:cNvSpPr txBox="1"/>
          <p:nvPr/>
        </p:nvSpPr>
        <p:spPr>
          <a:xfrm>
            <a:off x="251520" y="6300028"/>
            <a:ext cx="332142" cy="369332"/>
          </a:xfrm>
          <a:prstGeom prst="rect">
            <a:avLst/>
          </a:prstGeom>
          <a:noFill/>
        </p:spPr>
        <p:txBody>
          <a:bodyPr wrap="none" rtlCol="0">
            <a:spAutoFit/>
          </a:bodyPr>
          <a:lstStyle/>
          <a:p>
            <a:fld id="{B9D35FD9-9146-4A70-B41C-33623C708277}" type="slidenum">
              <a:rPr lang="nl-NL" smtClean="0">
                <a:solidFill>
                  <a:prstClr val="white"/>
                </a:solidFill>
              </a:rPr>
              <a:pPr/>
              <a:t>5</a:t>
            </a:fld>
            <a:endParaRPr lang="nl-NL" dirty="0">
              <a:solidFill>
                <a:prstClr val="white"/>
              </a:solidFill>
            </a:endParaRPr>
          </a:p>
        </p:txBody>
      </p:sp>
      <p:sp>
        <p:nvSpPr>
          <p:cNvPr id="6" name="Rechthoek 5"/>
          <p:cNvSpPr/>
          <p:nvPr/>
        </p:nvSpPr>
        <p:spPr>
          <a:xfrm>
            <a:off x="6152890" y="6300028"/>
            <a:ext cx="2985048" cy="369332"/>
          </a:xfrm>
          <a:prstGeom prst="rect">
            <a:avLst/>
          </a:prstGeom>
        </p:spPr>
        <p:txBody>
          <a:bodyPr wrap="none">
            <a:spAutoFit/>
          </a:bodyPr>
          <a:lstStyle/>
          <a:p>
            <a:r>
              <a:rPr lang="nl-NL" dirty="0">
                <a:solidFill>
                  <a:prstClr val="white"/>
                </a:solidFill>
              </a:rPr>
              <a:t>Slim </a:t>
            </a:r>
            <a:r>
              <a:rPr lang="nl-NL" dirty="0" smtClean="0">
                <a:solidFill>
                  <a:prstClr val="white"/>
                </a:solidFill>
              </a:rPr>
              <a:t>Watermanagement</a:t>
            </a:r>
            <a:endParaRPr lang="nl-NL" dirty="0">
              <a:solidFill>
                <a:prstClr val="white"/>
              </a:solidFill>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270" y="2154511"/>
            <a:ext cx="2714625" cy="2717800"/>
          </a:xfrm>
          <a:prstGeom prst="rect">
            <a:avLst/>
          </a:prstGeom>
        </p:spPr>
      </p:pic>
      <p:sp>
        <p:nvSpPr>
          <p:cNvPr id="8" name="Tekstvak 7"/>
          <p:cNvSpPr txBox="1"/>
          <p:nvPr/>
        </p:nvSpPr>
        <p:spPr>
          <a:xfrm>
            <a:off x="3515184" y="4809688"/>
            <a:ext cx="2986480" cy="400110"/>
          </a:xfrm>
          <a:prstGeom prst="rect">
            <a:avLst/>
          </a:prstGeom>
          <a:noFill/>
        </p:spPr>
        <p:txBody>
          <a:bodyPr wrap="square" rtlCol="0">
            <a:spAutoFit/>
          </a:bodyPr>
          <a:lstStyle/>
          <a:p>
            <a:r>
              <a:rPr lang="nl-NL" sz="2000" dirty="0" smtClean="0"/>
              <a:t>wateroverlast</a:t>
            </a:r>
            <a:endParaRPr lang="nl-NL" sz="2000" dirty="0"/>
          </a:p>
        </p:txBody>
      </p:sp>
      <p:sp>
        <p:nvSpPr>
          <p:cNvPr id="14" name="Tekstvak 13"/>
          <p:cNvSpPr txBox="1"/>
          <p:nvPr/>
        </p:nvSpPr>
        <p:spPr>
          <a:xfrm>
            <a:off x="594546" y="4813272"/>
            <a:ext cx="2986480" cy="400110"/>
          </a:xfrm>
          <a:prstGeom prst="rect">
            <a:avLst/>
          </a:prstGeom>
          <a:noFill/>
        </p:spPr>
        <p:txBody>
          <a:bodyPr wrap="square" rtlCol="0">
            <a:spAutoFit/>
          </a:bodyPr>
          <a:lstStyle/>
          <a:p>
            <a:r>
              <a:rPr lang="nl-NL" sz="2000" dirty="0" smtClean="0"/>
              <a:t>watertekort</a:t>
            </a:r>
            <a:endParaRPr lang="nl-NL" sz="2000" dirty="0"/>
          </a:p>
        </p:txBody>
      </p:sp>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104" y="2106740"/>
            <a:ext cx="2110006" cy="2813341"/>
          </a:xfrm>
          <a:prstGeom prst="rect">
            <a:avLst/>
          </a:prstGeom>
        </p:spPr>
      </p:pic>
      <p:sp>
        <p:nvSpPr>
          <p:cNvPr id="15" name="Tekstvak 14"/>
          <p:cNvSpPr txBox="1"/>
          <p:nvPr/>
        </p:nvSpPr>
        <p:spPr>
          <a:xfrm>
            <a:off x="6326894" y="4809071"/>
            <a:ext cx="2349561" cy="400110"/>
          </a:xfrm>
          <a:prstGeom prst="rect">
            <a:avLst/>
          </a:prstGeom>
          <a:noFill/>
        </p:spPr>
        <p:txBody>
          <a:bodyPr wrap="square" rtlCol="0">
            <a:spAutoFit/>
          </a:bodyPr>
          <a:lstStyle/>
          <a:p>
            <a:r>
              <a:rPr lang="nl-NL" sz="2000" dirty="0" smtClean="0"/>
              <a:t>energieverbruik</a:t>
            </a:r>
            <a:endParaRPr lang="nl-NL" sz="2000" dirty="0"/>
          </a:p>
        </p:txBody>
      </p:sp>
      <p:pic>
        <p:nvPicPr>
          <p:cNvPr id="10" name="Afbeelding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5185" y="2154511"/>
            <a:ext cx="2749709" cy="2749709"/>
          </a:xfrm>
          <a:prstGeom prst="rect">
            <a:avLst/>
          </a:prstGeom>
        </p:spPr>
      </p:pic>
      <p:pic>
        <p:nvPicPr>
          <p:cNvPr id="1026" name="Picture 2" descr="C:\Users\dijkk\AppData\Local\Microsoft\Windows\Temporary Internet Files\Content.IE5\FSJP60VP\waterpump-vandens-siurblys[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241007" y="2097131"/>
            <a:ext cx="1221600" cy="16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071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4047" y="562669"/>
            <a:ext cx="7643192" cy="922115"/>
          </a:xfrm>
        </p:spPr>
        <p:txBody>
          <a:bodyPr>
            <a:normAutofit/>
          </a:bodyPr>
          <a:lstStyle/>
          <a:p>
            <a:pPr algn="l"/>
            <a:r>
              <a:rPr lang="nl-NL" sz="2800" b="1" dirty="0" smtClean="0">
                <a:solidFill>
                  <a:srgbClr val="E17000"/>
                </a:solidFill>
              </a:rPr>
              <a:t>Organisatie</a:t>
            </a:r>
            <a:endParaRPr lang="nl-NL" sz="2800" b="1" dirty="0">
              <a:solidFill>
                <a:srgbClr val="E17000"/>
              </a:solidFill>
            </a:endParaRPr>
          </a:p>
        </p:txBody>
      </p:sp>
      <p:sp>
        <p:nvSpPr>
          <p:cNvPr id="4" name="Rechthoek 3"/>
          <p:cNvSpPr/>
          <p:nvPr/>
        </p:nvSpPr>
        <p:spPr>
          <a:xfrm>
            <a:off x="0" y="6093296"/>
            <a:ext cx="9144000" cy="764704"/>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5" name="Tekstvak 4"/>
          <p:cNvSpPr txBox="1"/>
          <p:nvPr/>
        </p:nvSpPr>
        <p:spPr>
          <a:xfrm>
            <a:off x="251520" y="6300028"/>
            <a:ext cx="332142" cy="369332"/>
          </a:xfrm>
          <a:prstGeom prst="rect">
            <a:avLst/>
          </a:prstGeom>
          <a:noFill/>
        </p:spPr>
        <p:txBody>
          <a:bodyPr wrap="none" rtlCol="0">
            <a:spAutoFit/>
          </a:bodyPr>
          <a:lstStyle/>
          <a:p>
            <a:fld id="{B9D35FD9-9146-4A70-B41C-33623C708277}" type="slidenum">
              <a:rPr lang="nl-NL" smtClean="0">
                <a:solidFill>
                  <a:prstClr val="white"/>
                </a:solidFill>
              </a:rPr>
              <a:pPr/>
              <a:t>6</a:t>
            </a:fld>
            <a:endParaRPr lang="nl-NL" dirty="0">
              <a:solidFill>
                <a:prstClr val="white"/>
              </a:solidFill>
            </a:endParaRPr>
          </a:p>
        </p:txBody>
      </p:sp>
      <p:sp>
        <p:nvSpPr>
          <p:cNvPr id="6" name="Rechthoek 5"/>
          <p:cNvSpPr/>
          <p:nvPr/>
        </p:nvSpPr>
        <p:spPr>
          <a:xfrm>
            <a:off x="6152891" y="6300028"/>
            <a:ext cx="2955617" cy="369332"/>
          </a:xfrm>
          <a:prstGeom prst="rect">
            <a:avLst/>
          </a:prstGeom>
        </p:spPr>
        <p:txBody>
          <a:bodyPr wrap="none">
            <a:spAutoFit/>
          </a:bodyPr>
          <a:lstStyle/>
          <a:p>
            <a:r>
              <a:rPr lang="nl-NL" dirty="0">
                <a:solidFill>
                  <a:prstClr val="white"/>
                </a:solidFill>
              </a:rPr>
              <a:t>Slim watermanagement</a:t>
            </a:r>
          </a:p>
        </p:txBody>
      </p:sp>
      <p:pic>
        <p:nvPicPr>
          <p:cNvPr id="1026" name="Picture 2" descr="C:\Users\jongb\AppData\Local\Microsoft\Windows\Temporary Internet Files\Content.Outlook\JONJJ6XL\RegiokaartSWM_ilva_1707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3720" y="1125454"/>
            <a:ext cx="4040264" cy="4784589"/>
          </a:xfrm>
          <a:prstGeom prst="rect">
            <a:avLst/>
          </a:prstGeom>
          <a:noFill/>
          <a:extLst>
            <a:ext uri="{909E8E84-426E-40DD-AFC4-6F175D3DCCD1}">
              <a14:hiddenFill xmlns:a14="http://schemas.microsoft.com/office/drawing/2010/main">
                <a:solidFill>
                  <a:srgbClr val="FFFFFF"/>
                </a:solidFill>
              </a14:hiddenFill>
            </a:ext>
          </a:extLst>
        </p:spPr>
      </p:pic>
      <p:sp>
        <p:nvSpPr>
          <p:cNvPr id="9" name="Tijdelijke aanduiding voor inhoud 2"/>
          <p:cNvSpPr>
            <a:spLocks noGrp="1"/>
          </p:cNvSpPr>
          <p:nvPr>
            <p:ph idx="1"/>
          </p:nvPr>
        </p:nvSpPr>
        <p:spPr>
          <a:xfrm>
            <a:off x="690934" y="1861140"/>
            <a:ext cx="5954610" cy="4572017"/>
          </a:xfrm>
        </p:spPr>
        <p:txBody>
          <a:bodyPr>
            <a:normAutofit/>
          </a:bodyPr>
          <a:lstStyle/>
          <a:p>
            <a:pPr marL="0">
              <a:lnSpc>
                <a:spcPts val="3000"/>
              </a:lnSpc>
            </a:pPr>
            <a:r>
              <a:rPr lang="nl-NL" sz="2000" dirty="0">
                <a:solidFill>
                  <a:schemeClr val="tx2"/>
                </a:solidFill>
              </a:rPr>
              <a:t>6 regio’s (</a:t>
            </a:r>
            <a:r>
              <a:rPr lang="nl-NL" sz="2000" dirty="0" smtClean="0">
                <a:solidFill>
                  <a:schemeClr val="tx2"/>
                </a:solidFill>
              </a:rPr>
              <a:t>teams)</a:t>
            </a:r>
          </a:p>
          <a:p>
            <a:pPr marL="0">
              <a:lnSpc>
                <a:spcPts val="3000"/>
              </a:lnSpc>
            </a:pPr>
            <a:r>
              <a:rPr lang="nl-NL" sz="2000" dirty="0">
                <a:solidFill>
                  <a:schemeClr val="tx2"/>
                </a:solidFill>
              </a:rPr>
              <a:t>c</a:t>
            </a:r>
            <a:r>
              <a:rPr lang="nl-NL" sz="2000" dirty="0" smtClean="0">
                <a:solidFill>
                  <a:schemeClr val="tx2"/>
                </a:solidFill>
              </a:rPr>
              <a:t>oördinatieteam</a:t>
            </a:r>
          </a:p>
          <a:p>
            <a:pPr marL="0">
              <a:lnSpc>
                <a:spcPts val="3000"/>
              </a:lnSpc>
            </a:pPr>
            <a:r>
              <a:rPr lang="nl-NL" sz="2000" dirty="0" smtClean="0">
                <a:solidFill>
                  <a:schemeClr val="tx2"/>
                </a:solidFill>
              </a:rPr>
              <a:t>Programmateam</a:t>
            </a:r>
          </a:p>
          <a:p>
            <a:pPr marL="0">
              <a:lnSpc>
                <a:spcPts val="3000"/>
              </a:lnSpc>
            </a:pPr>
            <a:r>
              <a:rPr lang="nl-NL" sz="2000" dirty="0" smtClean="0">
                <a:solidFill>
                  <a:schemeClr val="tx2"/>
                </a:solidFill>
              </a:rPr>
              <a:t>Landelijk </a:t>
            </a:r>
            <a:br>
              <a:rPr lang="nl-NL" sz="2000" dirty="0" smtClean="0">
                <a:solidFill>
                  <a:schemeClr val="tx2"/>
                </a:solidFill>
              </a:rPr>
            </a:br>
            <a:r>
              <a:rPr lang="nl-NL" sz="2000" dirty="0" smtClean="0">
                <a:solidFill>
                  <a:schemeClr val="tx2"/>
                </a:solidFill>
              </a:rPr>
              <a:t>    directeurenoverleg</a:t>
            </a:r>
            <a:endParaRPr lang="nl-NL" sz="2000" dirty="0">
              <a:solidFill>
                <a:schemeClr val="tx2"/>
              </a:solidFill>
            </a:endParaRPr>
          </a:p>
          <a:p>
            <a:pPr marL="0" lvl="0" indent="0">
              <a:lnSpc>
                <a:spcPts val="3000"/>
              </a:lnSpc>
              <a:buNone/>
            </a:pPr>
            <a:endParaRPr lang="nl-NL" sz="2000" dirty="0" smtClean="0">
              <a:solidFill>
                <a:schemeClr val="tx2"/>
              </a:solidFill>
            </a:endParaRPr>
          </a:p>
        </p:txBody>
      </p:sp>
      <p:pic>
        <p:nvPicPr>
          <p:cNvPr id="3075" name="Picture 3" descr="C:\Users\dijkk\AppData\Local\Microsoft\Windows\Temporary Internet Files\Content.IE5\062OBUUR\umbrella-158164_960_72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3720" y="14588"/>
            <a:ext cx="5040560" cy="4744056"/>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4814274" y="2420888"/>
            <a:ext cx="1523174" cy="276999"/>
          </a:xfrm>
          <a:prstGeom prst="rect">
            <a:avLst/>
          </a:prstGeom>
          <a:noFill/>
        </p:spPr>
        <p:txBody>
          <a:bodyPr wrap="none" rtlCol="0">
            <a:spAutoFit/>
          </a:bodyPr>
          <a:lstStyle/>
          <a:p>
            <a:r>
              <a:rPr lang="nl-NL" sz="1200" dirty="0" smtClean="0"/>
              <a:t>IJsselmeergebied</a:t>
            </a:r>
            <a:endParaRPr lang="nl-NL" sz="1200" dirty="0"/>
          </a:p>
        </p:txBody>
      </p:sp>
      <p:sp>
        <p:nvSpPr>
          <p:cNvPr id="10" name="Tekstvak 9"/>
          <p:cNvSpPr txBox="1"/>
          <p:nvPr/>
        </p:nvSpPr>
        <p:spPr>
          <a:xfrm>
            <a:off x="6984428" y="3212975"/>
            <a:ext cx="1396729" cy="461665"/>
          </a:xfrm>
          <a:prstGeom prst="rect">
            <a:avLst/>
          </a:prstGeom>
          <a:noFill/>
        </p:spPr>
        <p:txBody>
          <a:bodyPr wrap="none" rtlCol="0">
            <a:spAutoFit/>
          </a:bodyPr>
          <a:lstStyle/>
          <a:p>
            <a:r>
              <a:rPr lang="nl-NL" sz="1200" dirty="0" smtClean="0"/>
              <a:t>Zoetwater</a:t>
            </a:r>
          </a:p>
          <a:p>
            <a:r>
              <a:rPr lang="nl-NL" sz="1200" dirty="0" smtClean="0"/>
              <a:t>Oost-Nederland</a:t>
            </a:r>
            <a:endParaRPr lang="nl-NL" sz="1200" dirty="0"/>
          </a:p>
        </p:txBody>
      </p:sp>
      <p:sp>
        <p:nvSpPr>
          <p:cNvPr id="11" name="Tekstvak 10"/>
          <p:cNvSpPr txBox="1"/>
          <p:nvPr/>
        </p:nvSpPr>
        <p:spPr>
          <a:xfrm>
            <a:off x="3950500" y="3212976"/>
            <a:ext cx="1955984" cy="461665"/>
          </a:xfrm>
          <a:prstGeom prst="rect">
            <a:avLst/>
          </a:prstGeom>
          <a:noFill/>
        </p:spPr>
        <p:txBody>
          <a:bodyPr wrap="none" rtlCol="0">
            <a:spAutoFit/>
          </a:bodyPr>
          <a:lstStyle/>
          <a:p>
            <a:pPr algn="r"/>
            <a:r>
              <a:rPr lang="nl-NL" sz="1200" dirty="0" smtClean="0"/>
              <a:t>Amsterdam-Rijnkanaal</a:t>
            </a:r>
          </a:p>
          <a:p>
            <a:pPr algn="r"/>
            <a:r>
              <a:rPr lang="nl-NL" sz="1200" dirty="0" smtClean="0"/>
              <a:t>/Noordzeekanaal</a:t>
            </a:r>
            <a:endParaRPr lang="nl-NL" sz="1200" dirty="0"/>
          </a:p>
        </p:txBody>
      </p:sp>
      <p:sp>
        <p:nvSpPr>
          <p:cNvPr id="12" name="Tekstvak 11"/>
          <p:cNvSpPr txBox="1"/>
          <p:nvPr/>
        </p:nvSpPr>
        <p:spPr>
          <a:xfrm>
            <a:off x="6084168" y="3789040"/>
            <a:ext cx="1391728" cy="276999"/>
          </a:xfrm>
          <a:prstGeom prst="rect">
            <a:avLst/>
          </a:prstGeom>
          <a:noFill/>
        </p:spPr>
        <p:txBody>
          <a:bodyPr wrap="none" rtlCol="0">
            <a:spAutoFit/>
          </a:bodyPr>
          <a:lstStyle/>
          <a:p>
            <a:r>
              <a:rPr lang="nl-NL" sz="1200" dirty="0" err="1" smtClean="0"/>
              <a:t>Nederrijn</a:t>
            </a:r>
            <a:r>
              <a:rPr lang="nl-NL" sz="1200" dirty="0" smtClean="0"/>
              <a:t> &amp; Lek</a:t>
            </a:r>
            <a:endParaRPr lang="nl-NL" sz="1200" dirty="0"/>
          </a:p>
        </p:txBody>
      </p:sp>
      <p:sp>
        <p:nvSpPr>
          <p:cNvPr id="13" name="Tekstvak 12"/>
          <p:cNvSpPr txBox="1"/>
          <p:nvPr/>
        </p:nvSpPr>
        <p:spPr>
          <a:xfrm>
            <a:off x="3760720" y="4330870"/>
            <a:ext cx="1622560" cy="276999"/>
          </a:xfrm>
          <a:prstGeom prst="rect">
            <a:avLst/>
          </a:prstGeom>
          <a:noFill/>
        </p:spPr>
        <p:txBody>
          <a:bodyPr wrap="none" rtlCol="0">
            <a:spAutoFit/>
          </a:bodyPr>
          <a:lstStyle/>
          <a:p>
            <a:r>
              <a:rPr lang="nl-NL" sz="1200" dirty="0" smtClean="0"/>
              <a:t>Rijn-Maasmonding</a:t>
            </a:r>
            <a:endParaRPr lang="nl-NL" sz="1200" dirty="0"/>
          </a:p>
        </p:txBody>
      </p:sp>
      <p:sp>
        <p:nvSpPr>
          <p:cNvPr id="14" name="Tekstvak 13"/>
          <p:cNvSpPr txBox="1"/>
          <p:nvPr/>
        </p:nvSpPr>
        <p:spPr>
          <a:xfrm>
            <a:off x="5580112" y="4950877"/>
            <a:ext cx="1385316" cy="276999"/>
          </a:xfrm>
          <a:prstGeom prst="rect">
            <a:avLst/>
          </a:prstGeom>
          <a:noFill/>
        </p:spPr>
        <p:txBody>
          <a:bodyPr wrap="none" rtlCol="0">
            <a:spAutoFit/>
          </a:bodyPr>
          <a:lstStyle/>
          <a:p>
            <a:r>
              <a:rPr lang="nl-NL" sz="1200" dirty="0" smtClean="0"/>
              <a:t>Zuid-Nederland</a:t>
            </a:r>
            <a:endParaRPr lang="nl-NL" sz="1200" dirty="0"/>
          </a:p>
        </p:txBody>
      </p:sp>
      <p:sp>
        <p:nvSpPr>
          <p:cNvPr id="7" name="Tekstvak 6"/>
          <p:cNvSpPr txBox="1"/>
          <p:nvPr/>
        </p:nvSpPr>
        <p:spPr>
          <a:xfrm rot="720643">
            <a:off x="5547312" y="1111146"/>
            <a:ext cx="2120260" cy="369332"/>
          </a:xfrm>
          <a:prstGeom prst="rect">
            <a:avLst/>
          </a:prstGeom>
          <a:noFill/>
        </p:spPr>
        <p:txBody>
          <a:bodyPr wrap="none" rtlCol="0">
            <a:spAutoFit/>
          </a:bodyPr>
          <a:lstStyle/>
          <a:p>
            <a:r>
              <a:rPr lang="nl-NL" dirty="0" smtClean="0">
                <a:solidFill>
                  <a:schemeClr val="bg1"/>
                </a:solidFill>
              </a:rPr>
              <a:t>programmateam</a:t>
            </a:r>
            <a:endParaRPr lang="nl-NL" dirty="0">
              <a:solidFill>
                <a:schemeClr val="bg1"/>
              </a:solidFill>
            </a:endParaRPr>
          </a:p>
        </p:txBody>
      </p:sp>
    </p:spTree>
    <p:extLst>
      <p:ext uri="{BB962C8B-B14F-4D97-AF65-F5344CB8AC3E}">
        <p14:creationId xmlns:p14="http://schemas.microsoft.com/office/powerpoint/2010/main" val="4161374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dijkk\AppData\Local\Microsoft\Windows\Temporary Internet Files\Content.IE5\X1703Z1U\Goal[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381"/>
          <a:stretch/>
        </p:blipFill>
        <p:spPr bwMode="auto">
          <a:xfrm>
            <a:off x="179512" y="1196752"/>
            <a:ext cx="7802880" cy="5361703"/>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p:cNvSpPr>
            <a:spLocks noGrp="1"/>
          </p:cNvSpPr>
          <p:nvPr>
            <p:ph type="title"/>
          </p:nvPr>
        </p:nvSpPr>
        <p:spPr>
          <a:xfrm>
            <a:off x="694047" y="562669"/>
            <a:ext cx="7643192" cy="922115"/>
          </a:xfrm>
        </p:spPr>
        <p:txBody>
          <a:bodyPr>
            <a:normAutofit/>
          </a:bodyPr>
          <a:lstStyle/>
          <a:p>
            <a:pPr algn="l"/>
            <a:r>
              <a:rPr lang="nl-NL" sz="2800" b="1" dirty="0" smtClean="0">
                <a:solidFill>
                  <a:srgbClr val="E17000"/>
                </a:solidFill>
              </a:rPr>
              <a:t>Doelen project Slim WM</a:t>
            </a:r>
            <a:endParaRPr lang="nl-NL" sz="2800" b="1" dirty="0">
              <a:solidFill>
                <a:srgbClr val="E17000"/>
              </a:solidFill>
            </a:endParaRPr>
          </a:p>
        </p:txBody>
      </p:sp>
      <p:sp>
        <p:nvSpPr>
          <p:cNvPr id="5" name="Tijdelijke aanduiding voor inhoud 2"/>
          <p:cNvSpPr>
            <a:spLocks noGrp="1"/>
          </p:cNvSpPr>
          <p:nvPr>
            <p:ph idx="1"/>
          </p:nvPr>
        </p:nvSpPr>
        <p:spPr>
          <a:xfrm>
            <a:off x="611560" y="1196570"/>
            <a:ext cx="5688632" cy="3512076"/>
          </a:xfrm>
        </p:spPr>
        <p:txBody>
          <a:bodyPr>
            <a:normAutofit/>
          </a:bodyPr>
          <a:lstStyle/>
          <a:p>
            <a:pPr marL="95250" indent="0">
              <a:lnSpc>
                <a:spcPts val="3000"/>
              </a:lnSpc>
              <a:buNone/>
            </a:pPr>
            <a:r>
              <a:rPr lang="nl-NL" sz="2000" dirty="0" smtClean="0">
                <a:solidFill>
                  <a:schemeClr val="tx2"/>
                </a:solidFill>
              </a:rPr>
              <a:t>Looptijd 2016 t/m 2021</a:t>
            </a:r>
          </a:p>
          <a:p>
            <a:pPr marL="0" lvl="0" indent="0">
              <a:lnSpc>
                <a:spcPts val="3000"/>
              </a:lnSpc>
              <a:buNone/>
            </a:pPr>
            <a:endParaRPr lang="nl-NL" sz="2000" dirty="0" smtClean="0">
              <a:solidFill>
                <a:schemeClr val="tx2"/>
              </a:solidFill>
            </a:endParaRPr>
          </a:p>
        </p:txBody>
      </p:sp>
      <p:sp>
        <p:nvSpPr>
          <p:cNvPr id="6" name="Rechthoek 5"/>
          <p:cNvSpPr/>
          <p:nvPr/>
        </p:nvSpPr>
        <p:spPr>
          <a:xfrm>
            <a:off x="2627784" y="4581128"/>
            <a:ext cx="6480720" cy="1631216"/>
          </a:xfrm>
          <a:prstGeom prst="rect">
            <a:avLst/>
          </a:prstGeom>
        </p:spPr>
        <p:txBody>
          <a:bodyPr wrap="square">
            <a:spAutoFit/>
          </a:bodyPr>
          <a:lstStyle/>
          <a:p>
            <a:pPr marL="723900" indent="-285750">
              <a:lnSpc>
                <a:spcPts val="3000"/>
              </a:lnSpc>
              <a:buFont typeface="Arial" panose="020B0604020202020204" pitchFamily="34" charset="0"/>
              <a:buChar char="•"/>
            </a:pPr>
            <a:r>
              <a:rPr lang="nl-NL" sz="1600" dirty="0">
                <a:solidFill>
                  <a:schemeClr val="tx2"/>
                </a:solidFill>
              </a:rPr>
              <a:t>Watersysteem wordt beter benut met </a:t>
            </a:r>
            <a:r>
              <a:rPr lang="nl-NL" sz="1600" dirty="0" smtClean="0">
                <a:solidFill>
                  <a:schemeClr val="tx2"/>
                </a:solidFill>
              </a:rPr>
              <a:t>de huidige </a:t>
            </a:r>
            <a:r>
              <a:rPr lang="nl-NL" sz="1600" dirty="0">
                <a:solidFill>
                  <a:schemeClr val="tx2"/>
                </a:solidFill>
              </a:rPr>
              <a:t>infrastructuur;</a:t>
            </a:r>
          </a:p>
          <a:p>
            <a:pPr marL="723900" indent="-285750">
              <a:lnSpc>
                <a:spcPts val="3000"/>
              </a:lnSpc>
              <a:buFont typeface="Arial" panose="020B0604020202020204" pitchFamily="34" charset="0"/>
              <a:buChar char="•"/>
            </a:pPr>
            <a:r>
              <a:rPr lang="nl-NL" sz="1600" dirty="0">
                <a:solidFill>
                  <a:schemeClr val="tx2"/>
                </a:solidFill>
              </a:rPr>
              <a:t>Ervaring op doen met concrete verbetermaatregelen;</a:t>
            </a:r>
          </a:p>
          <a:p>
            <a:pPr marL="723900" indent="-285750">
              <a:lnSpc>
                <a:spcPts val="3000"/>
              </a:lnSpc>
              <a:buFont typeface="Arial" panose="020B0604020202020204" pitchFamily="34" charset="0"/>
              <a:buChar char="•"/>
            </a:pPr>
            <a:r>
              <a:rPr lang="nl-NL" sz="1600" dirty="0">
                <a:solidFill>
                  <a:schemeClr val="tx2"/>
                </a:solidFill>
              </a:rPr>
              <a:t>Implementatie van verbeteringen borgen.</a:t>
            </a:r>
          </a:p>
        </p:txBody>
      </p:sp>
    </p:spTree>
    <p:extLst>
      <p:ext uri="{BB962C8B-B14F-4D97-AF65-F5344CB8AC3E}">
        <p14:creationId xmlns:p14="http://schemas.microsoft.com/office/powerpoint/2010/main" val="27907091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85800"/>
            <a:ext cx="8229600" cy="1143000"/>
          </a:xfrm>
        </p:spPr>
        <p:txBody>
          <a:bodyPr>
            <a:normAutofit/>
          </a:bodyPr>
          <a:lstStyle/>
          <a:p>
            <a:pPr algn="l"/>
            <a:r>
              <a:rPr lang="nl-NL" sz="2800" b="1" dirty="0" smtClean="0">
                <a:solidFill>
                  <a:srgbClr val="E17000"/>
                </a:solidFill>
              </a:rPr>
              <a:t>Slim Watermanagement = mensen &amp; instrumenten</a:t>
            </a:r>
            <a:endParaRPr lang="nl-NL" sz="2800" b="1" dirty="0">
              <a:solidFill>
                <a:srgbClr val="E17000"/>
              </a:solidFill>
            </a:endParaRPr>
          </a:p>
        </p:txBody>
      </p:sp>
      <p:sp>
        <p:nvSpPr>
          <p:cNvPr id="4" name="Rechthoek 3"/>
          <p:cNvSpPr/>
          <p:nvPr/>
        </p:nvSpPr>
        <p:spPr>
          <a:xfrm>
            <a:off x="0" y="6093296"/>
            <a:ext cx="9144000" cy="764704"/>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5" name="Tekstvak 4"/>
          <p:cNvSpPr txBox="1"/>
          <p:nvPr/>
        </p:nvSpPr>
        <p:spPr>
          <a:xfrm>
            <a:off x="251520" y="6300028"/>
            <a:ext cx="332142" cy="369332"/>
          </a:xfrm>
          <a:prstGeom prst="rect">
            <a:avLst/>
          </a:prstGeom>
          <a:noFill/>
        </p:spPr>
        <p:txBody>
          <a:bodyPr wrap="none" rtlCol="0">
            <a:spAutoFit/>
          </a:bodyPr>
          <a:lstStyle/>
          <a:p>
            <a:fld id="{B9D35FD9-9146-4A70-B41C-33623C708277}" type="slidenum">
              <a:rPr lang="nl-NL" smtClean="0">
                <a:solidFill>
                  <a:prstClr val="white"/>
                </a:solidFill>
              </a:rPr>
              <a:pPr/>
              <a:t>8</a:t>
            </a:fld>
            <a:endParaRPr lang="nl-NL" dirty="0">
              <a:solidFill>
                <a:prstClr val="white"/>
              </a:solidFill>
            </a:endParaRPr>
          </a:p>
        </p:txBody>
      </p:sp>
      <p:sp>
        <p:nvSpPr>
          <p:cNvPr id="6" name="Rechthoek 5"/>
          <p:cNvSpPr/>
          <p:nvPr/>
        </p:nvSpPr>
        <p:spPr>
          <a:xfrm>
            <a:off x="6152890" y="6300028"/>
            <a:ext cx="2985048" cy="369332"/>
          </a:xfrm>
          <a:prstGeom prst="rect">
            <a:avLst/>
          </a:prstGeom>
        </p:spPr>
        <p:txBody>
          <a:bodyPr wrap="none">
            <a:spAutoFit/>
          </a:bodyPr>
          <a:lstStyle/>
          <a:p>
            <a:r>
              <a:rPr lang="nl-NL" dirty="0">
                <a:solidFill>
                  <a:prstClr val="white"/>
                </a:solidFill>
              </a:rPr>
              <a:t>Slim </a:t>
            </a:r>
            <a:r>
              <a:rPr lang="nl-NL" dirty="0" smtClean="0">
                <a:solidFill>
                  <a:prstClr val="white"/>
                </a:solidFill>
              </a:rPr>
              <a:t>Watermanagement</a:t>
            </a:r>
            <a:endParaRPr lang="nl-NL" dirty="0">
              <a:solidFill>
                <a:prstClr val="white"/>
              </a:solidFill>
            </a:endParaRPr>
          </a:p>
        </p:txBody>
      </p:sp>
      <p:sp>
        <p:nvSpPr>
          <p:cNvPr id="7" name="Rechthoek 6"/>
          <p:cNvSpPr/>
          <p:nvPr/>
        </p:nvSpPr>
        <p:spPr>
          <a:xfrm>
            <a:off x="578836" y="1786062"/>
            <a:ext cx="3600400" cy="4243612"/>
          </a:xfrm>
          <a:prstGeom prst="rect">
            <a:avLst/>
          </a:prstGeom>
          <a:solidFill>
            <a:srgbClr val="8FCAE7"/>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2000" dirty="0">
              <a:solidFill>
                <a:srgbClr val="000000"/>
              </a:solidFill>
            </a:endParaRPr>
          </a:p>
        </p:txBody>
      </p:sp>
      <p:sp>
        <p:nvSpPr>
          <p:cNvPr id="10" name="Rechthoek 9"/>
          <p:cNvSpPr/>
          <p:nvPr/>
        </p:nvSpPr>
        <p:spPr>
          <a:xfrm>
            <a:off x="578836" y="1771341"/>
            <a:ext cx="3600400" cy="746483"/>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solidFill>
                  <a:prstClr val="white"/>
                </a:solidFill>
              </a:rPr>
              <a:t>Mensen</a:t>
            </a:r>
            <a:endParaRPr lang="nl-NL" sz="2400" dirty="0">
              <a:solidFill>
                <a:prstClr val="white"/>
              </a:solidFill>
            </a:endParaRPr>
          </a:p>
        </p:txBody>
      </p:sp>
      <p:sp>
        <p:nvSpPr>
          <p:cNvPr id="13" name="Rechthoek 12"/>
          <p:cNvSpPr/>
          <p:nvPr/>
        </p:nvSpPr>
        <p:spPr>
          <a:xfrm>
            <a:off x="579229" y="2513722"/>
            <a:ext cx="3641516" cy="1323439"/>
          </a:xfrm>
          <a:prstGeom prst="rect">
            <a:avLst/>
          </a:prstGeom>
        </p:spPr>
        <p:txBody>
          <a:bodyPr wrap="square">
            <a:spAutoFit/>
          </a:bodyPr>
          <a:lstStyle/>
          <a:p>
            <a:pPr marL="285750" indent="-285750">
              <a:buFont typeface="Arial" panose="020B0604020202020204" pitchFamily="34" charset="0"/>
              <a:buChar char="•"/>
            </a:pPr>
            <a:r>
              <a:rPr lang="nl-NL" sz="2000" i="1" dirty="0" smtClean="0">
                <a:solidFill>
                  <a:srgbClr val="000000"/>
                </a:solidFill>
              </a:rPr>
              <a:t>Waterbeheerders</a:t>
            </a:r>
          </a:p>
          <a:p>
            <a:pPr marL="285750" indent="-285750">
              <a:buFont typeface="Arial" panose="020B0604020202020204" pitchFamily="34" charset="0"/>
              <a:buChar char="•"/>
            </a:pPr>
            <a:r>
              <a:rPr lang="nl-NL" sz="2000" i="1" dirty="0">
                <a:solidFill>
                  <a:srgbClr val="000000"/>
                </a:solidFill>
              </a:rPr>
              <a:t>M</a:t>
            </a:r>
            <a:r>
              <a:rPr lang="nl-NL" sz="2000" i="1" dirty="0" smtClean="0">
                <a:solidFill>
                  <a:srgbClr val="000000"/>
                </a:solidFill>
              </a:rPr>
              <a:t>arktpartijen</a:t>
            </a:r>
          </a:p>
          <a:p>
            <a:pPr marL="285750" indent="-285750">
              <a:buFont typeface="Arial" panose="020B0604020202020204" pitchFamily="34" charset="0"/>
              <a:buChar char="•"/>
            </a:pPr>
            <a:r>
              <a:rPr lang="nl-NL" sz="2000" i="1" dirty="0" smtClean="0">
                <a:solidFill>
                  <a:srgbClr val="000000"/>
                </a:solidFill>
              </a:rPr>
              <a:t>Kennisinstituten</a:t>
            </a:r>
          </a:p>
          <a:p>
            <a:pPr marL="285750" indent="-285750">
              <a:buFont typeface="Arial" panose="020B0604020202020204" pitchFamily="34" charset="0"/>
              <a:buChar char="•"/>
            </a:pPr>
            <a:endParaRPr lang="nl-NL" sz="2000" i="1" dirty="0">
              <a:solidFill>
                <a:srgbClr val="000000"/>
              </a:solidFill>
            </a:endParaRPr>
          </a:p>
        </p:txBody>
      </p:sp>
      <p:sp>
        <p:nvSpPr>
          <p:cNvPr id="15" name="Rechthoek 14"/>
          <p:cNvSpPr/>
          <p:nvPr/>
        </p:nvSpPr>
        <p:spPr>
          <a:xfrm>
            <a:off x="4598045" y="1786062"/>
            <a:ext cx="3600400" cy="4243612"/>
          </a:xfrm>
          <a:prstGeom prst="rect">
            <a:avLst/>
          </a:prstGeom>
          <a:solidFill>
            <a:srgbClr val="8FCAE7"/>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2000" dirty="0">
              <a:solidFill>
                <a:srgbClr val="000000"/>
              </a:solidFill>
            </a:endParaRPr>
          </a:p>
        </p:txBody>
      </p:sp>
      <p:sp>
        <p:nvSpPr>
          <p:cNvPr id="16" name="Rechthoek 15"/>
          <p:cNvSpPr/>
          <p:nvPr/>
        </p:nvSpPr>
        <p:spPr>
          <a:xfrm>
            <a:off x="4598045" y="1771340"/>
            <a:ext cx="3600400" cy="764704"/>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solidFill>
                  <a:prstClr val="white"/>
                </a:solidFill>
              </a:rPr>
              <a:t>Instrumenten</a:t>
            </a:r>
            <a:endParaRPr lang="nl-NL" sz="2400" dirty="0">
              <a:solidFill>
                <a:prstClr val="white"/>
              </a:solidFill>
            </a:endParaRPr>
          </a:p>
        </p:txBody>
      </p:sp>
      <p:pic>
        <p:nvPicPr>
          <p:cNvPr id="17" name="Afbeelding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9495" y="4114160"/>
            <a:ext cx="2857500" cy="1987520"/>
          </a:xfrm>
          <a:prstGeom prst="rect">
            <a:avLst/>
          </a:prstGeom>
        </p:spPr>
      </p:pic>
      <p:sp>
        <p:nvSpPr>
          <p:cNvPr id="18" name="Rechthoek 17"/>
          <p:cNvSpPr/>
          <p:nvPr/>
        </p:nvSpPr>
        <p:spPr>
          <a:xfrm>
            <a:off x="4617184" y="2536046"/>
            <a:ext cx="3641516" cy="1631216"/>
          </a:xfrm>
          <a:prstGeom prst="rect">
            <a:avLst/>
          </a:prstGeom>
        </p:spPr>
        <p:txBody>
          <a:bodyPr wrap="square">
            <a:spAutoFit/>
          </a:bodyPr>
          <a:lstStyle/>
          <a:p>
            <a:pPr marL="285750" indent="-285750">
              <a:buFont typeface="Arial" panose="020B0604020202020204" pitchFamily="34" charset="0"/>
              <a:buChar char="•"/>
            </a:pPr>
            <a:r>
              <a:rPr lang="nl-NL" sz="2000" i="1" dirty="0" smtClean="0">
                <a:solidFill>
                  <a:srgbClr val="000000"/>
                </a:solidFill>
              </a:rPr>
              <a:t>Systeemanalyses </a:t>
            </a:r>
          </a:p>
          <a:p>
            <a:pPr marL="285750" indent="-285750">
              <a:buFont typeface="Arial" panose="020B0604020202020204" pitchFamily="34" charset="0"/>
              <a:buChar char="•"/>
            </a:pPr>
            <a:r>
              <a:rPr lang="nl-NL" sz="2000" i="1" dirty="0" smtClean="0">
                <a:solidFill>
                  <a:srgbClr val="000000"/>
                </a:solidFill>
              </a:rPr>
              <a:t>Redeneerlijnen</a:t>
            </a:r>
          </a:p>
          <a:p>
            <a:pPr marL="285750" indent="-285750">
              <a:buFont typeface="Arial" panose="020B0604020202020204" pitchFamily="34" charset="0"/>
              <a:buChar char="•"/>
            </a:pPr>
            <a:r>
              <a:rPr lang="nl-NL" sz="2000" i="1" dirty="0" smtClean="0">
                <a:solidFill>
                  <a:srgbClr val="000000"/>
                </a:solidFill>
              </a:rPr>
              <a:t>Informatieschermen</a:t>
            </a:r>
            <a:endParaRPr lang="nl-NL" sz="2000" i="1" dirty="0">
              <a:solidFill>
                <a:srgbClr val="000000"/>
              </a:solidFill>
            </a:endParaRPr>
          </a:p>
          <a:p>
            <a:pPr marL="285750" indent="-285750">
              <a:buFont typeface="Arial" panose="020B0604020202020204" pitchFamily="34" charset="0"/>
              <a:buChar char="•"/>
            </a:pPr>
            <a:r>
              <a:rPr lang="nl-NL" sz="2000" i="1" dirty="0" err="1" smtClean="0">
                <a:solidFill>
                  <a:srgbClr val="000000"/>
                </a:solidFill>
              </a:rPr>
              <a:t>Serious</a:t>
            </a:r>
            <a:r>
              <a:rPr lang="nl-NL" sz="2000" i="1" dirty="0" smtClean="0">
                <a:solidFill>
                  <a:srgbClr val="000000"/>
                </a:solidFill>
              </a:rPr>
              <a:t> games</a:t>
            </a:r>
          </a:p>
          <a:p>
            <a:endParaRPr lang="nl-NL" sz="2000" i="1" dirty="0">
              <a:solidFill>
                <a:srgbClr val="000000"/>
              </a:solidFill>
            </a:endParaRPr>
          </a:p>
        </p:txBody>
      </p:sp>
      <p:pic>
        <p:nvPicPr>
          <p:cNvPr id="19" name="Picture 5" descr="C:\Users\dijkk\AppData\Local\Microsoft\Windows\Temporary Internet Files\Content.IE5\4C9G626I\600px-People_icon.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9516" y="4136484"/>
            <a:ext cx="1828083" cy="1939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266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6138037"/>
            <a:ext cx="9144000" cy="764704"/>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5" name="Tekstvak 4"/>
          <p:cNvSpPr txBox="1"/>
          <p:nvPr/>
        </p:nvSpPr>
        <p:spPr>
          <a:xfrm>
            <a:off x="251520" y="6300028"/>
            <a:ext cx="332142" cy="369332"/>
          </a:xfrm>
          <a:prstGeom prst="rect">
            <a:avLst/>
          </a:prstGeom>
          <a:noFill/>
        </p:spPr>
        <p:txBody>
          <a:bodyPr wrap="none" rtlCol="0">
            <a:spAutoFit/>
          </a:bodyPr>
          <a:lstStyle/>
          <a:p>
            <a:fld id="{B9D35FD9-9146-4A70-B41C-33623C708277}" type="slidenum">
              <a:rPr lang="nl-NL" smtClean="0">
                <a:solidFill>
                  <a:prstClr val="white"/>
                </a:solidFill>
              </a:rPr>
              <a:pPr/>
              <a:t>9</a:t>
            </a:fld>
            <a:endParaRPr lang="nl-NL" dirty="0">
              <a:solidFill>
                <a:prstClr val="white"/>
              </a:solidFill>
            </a:endParaRPr>
          </a:p>
        </p:txBody>
      </p:sp>
      <p:sp>
        <p:nvSpPr>
          <p:cNvPr id="6" name="Rechthoek 5"/>
          <p:cNvSpPr/>
          <p:nvPr/>
        </p:nvSpPr>
        <p:spPr>
          <a:xfrm>
            <a:off x="6152891" y="6300028"/>
            <a:ext cx="2955617" cy="369332"/>
          </a:xfrm>
          <a:prstGeom prst="rect">
            <a:avLst/>
          </a:prstGeom>
        </p:spPr>
        <p:txBody>
          <a:bodyPr wrap="none">
            <a:spAutoFit/>
          </a:bodyPr>
          <a:lstStyle/>
          <a:p>
            <a:r>
              <a:rPr lang="nl-NL" dirty="0">
                <a:solidFill>
                  <a:prstClr val="white"/>
                </a:solidFill>
              </a:rPr>
              <a:t>Slim watermanagement</a:t>
            </a:r>
          </a:p>
        </p:txBody>
      </p:sp>
      <p:sp>
        <p:nvSpPr>
          <p:cNvPr id="8" name="Titel 7"/>
          <p:cNvSpPr>
            <a:spLocks noGrp="1"/>
          </p:cNvSpPr>
          <p:nvPr>
            <p:ph type="title"/>
          </p:nvPr>
        </p:nvSpPr>
        <p:spPr>
          <a:xfrm>
            <a:off x="987370" y="738232"/>
            <a:ext cx="6734696" cy="896923"/>
          </a:xfrm>
        </p:spPr>
        <p:txBody>
          <a:bodyPr>
            <a:noAutofit/>
          </a:bodyPr>
          <a:lstStyle/>
          <a:p>
            <a:pPr algn="l"/>
            <a:r>
              <a:rPr lang="nl-NL" sz="2800" b="1" dirty="0" smtClean="0">
                <a:solidFill>
                  <a:srgbClr val="E17000"/>
                </a:solidFill>
              </a:rPr>
              <a:t>Samenwerkingspartners</a:t>
            </a:r>
            <a:endParaRPr lang="nl-NL" sz="2800" b="1" dirty="0">
              <a:solidFill>
                <a:srgbClr val="E17000"/>
              </a:solidFill>
            </a:endParaRPr>
          </a:p>
        </p:txBody>
      </p:sp>
      <p:pic>
        <p:nvPicPr>
          <p:cNvPr id="1028" name="Picture 4" descr="C:\Users\dijkk\AppData\Local\Microsoft\Windows\Temporary Internet Files\Content.IE5\26A53EMM\puzzel_samenwerke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82" y="1770343"/>
            <a:ext cx="3864593" cy="4357381"/>
          </a:xfrm>
          <a:prstGeom prst="rect">
            <a:avLst/>
          </a:prstGeom>
          <a:noFill/>
          <a:extLst>
            <a:ext uri="{909E8E84-426E-40DD-AFC4-6F175D3DCCD1}">
              <a14:hiddenFill xmlns:a14="http://schemas.microsoft.com/office/drawing/2010/main">
                <a:solidFill>
                  <a:srgbClr val="FFFFFF"/>
                </a:solidFill>
              </a14:hiddenFill>
            </a:ext>
          </a:extLst>
        </p:spPr>
      </p:pic>
      <p:sp>
        <p:nvSpPr>
          <p:cNvPr id="10" name="Titel 1"/>
          <p:cNvSpPr txBox="1">
            <a:spLocks/>
          </p:cNvSpPr>
          <p:nvPr/>
        </p:nvSpPr>
        <p:spPr>
          <a:xfrm>
            <a:off x="3810841" y="2049225"/>
            <a:ext cx="4865615" cy="407850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lgn="l">
              <a:lnSpc>
                <a:spcPct val="150000"/>
              </a:lnSpc>
              <a:buFont typeface="Arial" panose="020B0604020202020204" pitchFamily="34" charset="0"/>
              <a:buChar char="•"/>
            </a:pPr>
            <a:r>
              <a:rPr lang="nl-NL" sz="2000" dirty="0" smtClean="0">
                <a:solidFill>
                  <a:srgbClr val="000000"/>
                </a:solidFill>
              </a:rPr>
              <a:t>Rijkswaterstaat </a:t>
            </a:r>
          </a:p>
          <a:p>
            <a:pPr marL="342900" indent="-342900" algn="l">
              <a:lnSpc>
                <a:spcPct val="150000"/>
              </a:lnSpc>
              <a:buFont typeface="Arial" panose="020B0604020202020204" pitchFamily="34" charset="0"/>
              <a:buChar char="•"/>
            </a:pPr>
            <a:r>
              <a:rPr lang="nl-NL" sz="2000" dirty="0" smtClean="0">
                <a:solidFill>
                  <a:srgbClr val="000000"/>
                </a:solidFill>
              </a:rPr>
              <a:t>Alle waterschappen / UvW</a:t>
            </a:r>
          </a:p>
          <a:p>
            <a:pPr marL="342900" indent="-342900" algn="l">
              <a:lnSpc>
                <a:spcPct val="150000"/>
              </a:lnSpc>
              <a:buFont typeface="Arial" panose="020B0604020202020204" pitchFamily="34" charset="0"/>
              <a:buChar char="•"/>
            </a:pPr>
            <a:r>
              <a:rPr lang="nl-NL" sz="2000" dirty="0" smtClean="0">
                <a:solidFill>
                  <a:srgbClr val="000000"/>
                </a:solidFill>
              </a:rPr>
              <a:t>Kennisinstituten/centra</a:t>
            </a:r>
          </a:p>
          <a:p>
            <a:pPr marL="342900" indent="-342900" algn="l">
              <a:lnSpc>
                <a:spcPct val="150000"/>
              </a:lnSpc>
              <a:buFont typeface="Arial" panose="020B0604020202020204" pitchFamily="34" charset="0"/>
              <a:buChar char="•"/>
            </a:pPr>
            <a:r>
              <a:rPr lang="nl-NL" sz="2000" dirty="0" smtClean="0">
                <a:solidFill>
                  <a:srgbClr val="000000"/>
                </a:solidFill>
              </a:rPr>
              <a:t>Marktpartijen</a:t>
            </a:r>
          </a:p>
          <a:p>
            <a:pPr marL="342900" indent="-342900" algn="l">
              <a:lnSpc>
                <a:spcPct val="150000"/>
              </a:lnSpc>
              <a:buFont typeface="Arial" panose="020B0604020202020204" pitchFamily="34" charset="0"/>
              <a:buChar char="•"/>
            </a:pPr>
            <a:endParaRPr lang="nl-NL" sz="2000" dirty="0" smtClean="0">
              <a:solidFill>
                <a:srgbClr val="000000"/>
              </a:solidFill>
            </a:endParaRPr>
          </a:p>
          <a:p>
            <a:pPr marL="342900" indent="-342900" algn="l">
              <a:lnSpc>
                <a:spcPct val="150000"/>
              </a:lnSpc>
              <a:buFont typeface="Arial" panose="020B0604020202020204" pitchFamily="34" charset="0"/>
              <a:buChar char="•"/>
            </a:pPr>
            <a:endParaRPr lang="nl-NL" sz="2000" dirty="0">
              <a:solidFill>
                <a:srgbClr val="000000"/>
              </a:solidFill>
            </a:endParaRPr>
          </a:p>
        </p:txBody>
      </p:sp>
    </p:spTree>
    <p:extLst>
      <p:ext uri="{BB962C8B-B14F-4D97-AF65-F5344CB8AC3E}">
        <p14:creationId xmlns:p14="http://schemas.microsoft.com/office/powerpoint/2010/main" val="2618212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Blank">
  <a:themeElements>
    <a:clrScheme name="Rijkswaterstaat">
      <a:dk1>
        <a:srgbClr val="007BC7"/>
      </a:dk1>
      <a:lt1>
        <a:sysClr val="window" lastClr="FFFFFF"/>
      </a:lt1>
      <a:dk2>
        <a:srgbClr val="000000"/>
      </a:dk2>
      <a:lt2>
        <a:srgbClr val="F9E11E"/>
      </a:lt2>
      <a:accent1>
        <a:srgbClr val="F9E11E"/>
      </a:accent1>
      <a:accent2>
        <a:srgbClr val="007BC7"/>
      </a:accent2>
      <a:accent3>
        <a:srgbClr val="D52B1E"/>
      </a:accent3>
      <a:accent4>
        <a:srgbClr val="8FCAE7"/>
      </a:accent4>
      <a:accent5>
        <a:srgbClr val="39870C"/>
      </a:accent5>
      <a:accent6>
        <a:srgbClr val="FFB612"/>
      </a:accent6>
      <a:hlink>
        <a:srgbClr val="007BC7"/>
      </a:hlink>
      <a:folHlink>
        <a:srgbClr val="A90061"/>
      </a:folHlink>
    </a:clrScheme>
    <a:fontScheme name="Rijkswaterstaat">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Rijkshuisstijl Geel">
      <a:srgbClr val="F9E11E"/>
    </a:custClr>
    <a:custClr name="Rijkshuisstijl Donkergeel">
      <a:srgbClr val="FFB612"/>
    </a:custClr>
    <a:custClr name="Rijkshuisstijl Oranje">
      <a:srgbClr val="E17000"/>
    </a:custClr>
    <a:custClr name="Rijkshuisstijl Rood">
      <a:srgbClr val="D52B1E"/>
    </a:custClr>
    <a:custClr name="Rijkshuisstijl Robijnrood">
      <a:srgbClr val="CA005D"/>
    </a:custClr>
    <a:custClr name="Rijkshuisstijl Roze">
      <a:srgbClr val="F092CD"/>
    </a:custClr>
    <a:custClr name="Rijkshuisstijl Violet">
      <a:srgbClr val="A90061"/>
    </a:custClr>
    <a:custClr name="Rijkshuisstijl Paars">
      <a:srgbClr val="42145F"/>
    </a:custClr>
    <a:custClr name="Rijkshuisstijl Lichtblauw">
      <a:srgbClr val="8FCAE7"/>
    </a:custClr>
    <a:custClr name="Rijkshuisstijl Hemelblauw">
      <a:srgbClr val="007BC7"/>
    </a:custClr>
    <a:custClr name="Rijkshuisstijl Mintgroen">
      <a:srgbClr val="76D2B6"/>
    </a:custClr>
    <a:custClr name="Rijkshuisstijl Groen">
      <a:srgbClr val="39870C"/>
    </a:custClr>
    <a:custClr name="Rijkshuisstijl Mosgroen">
      <a:srgbClr val="777C00"/>
    </a:custClr>
    <a:custClr name="Rijkshuisstijl Donkergroen">
      <a:srgbClr val="275937"/>
    </a:custClr>
    <a:custClr name="Rijkshuisstijl Donkerbruin">
      <a:srgbClr val="673327"/>
    </a:custClr>
    <a:custClr name="Rijkshuisstijl Bruin">
      <a:srgbClr val="94710A"/>
    </a:custClr>
  </a:custClr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8801</TotalTime>
  <Words>2324</Words>
  <Application>Microsoft Office PowerPoint</Application>
  <PresentationFormat>Diavoorstelling (4:3)</PresentationFormat>
  <Paragraphs>268</Paragraphs>
  <Slides>21</Slides>
  <Notes>21</Notes>
  <HiddenSlides>1</HiddenSlides>
  <MMClips>0</MMClips>
  <ScaleCrop>false</ScaleCrop>
  <HeadingPairs>
    <vt:vector size="4" baseType="variant">
      <vt:variant>
        <vt:lpstr>Thema</vt:lpstr>
      </vt:variant>
      <vt:variant>
        <vt:i4>1</vt:i4>
      </vt:variant>
      <vt:variant>
        <vt:lpstr>Diatitels</vt:lpstr>
      </vt:variant>
      <vt:variant>
        <vt:i4>21</vt:i4>
      </vt:variant>
    </vt:vector>
  </HeadingPairs>
  <TitlesOfParts>
    <vt:vector size="22" baseType="lpstr">
      <vt:lpstr>Blank</vt:lpstr>
      <vt:lpstr>PowerPoint-presentatie</vt:lpstr>
      <vt:lpstr>Over deze presentatie</vt:lpstr>
      <vt:lpstr>Aanleiding</vt:lpstr>
      <vt:lpstr>Slim watermanagement</vt:lpstr>
      <vt:lpstr>Slim Watermanagement = beter benutten van het beschikbare water(systeem)</vt:lpstr>
      <vt:lpstr>Organisatie</vt:lpstr>
      <vt:lpstr>Doelen project Slim WM</vt:lpstr>
      <vt:lpstr>Slim Watermanagement = mensen &amp; instrumenten</vt:lpstr>
      <vt:lpstr>Samenwerkingspartners</vt:lpstr>
      <vt:lpstr>Kennis intensief</vt:lpstr>
      <vt:lpstr>Instrumenten Slim WM</vt:lpstr>
      <vt:lpstr>Successen</vt:lpstr>
      <vt:lpstr>Ontwikkelingen</vt:lpstr>
      <vt:lpstr>Uitdagingen &amp; kansen</vt:lpstr>
      <vt:lpstr>De toekomst</vt:lpstr>
      <vt:lpstr>LEEG BASIS BLAD </vt:lpstr>
      <vt:lpstr>Systeemanalyse</vt:lpstr>
      <vt:lpstr>Redeneerlijn</vt:lpstr>
      <vt:lpstr>Voorbeeld van een redeneerlijn</vt:lpstr>
      <vt:lpstr>Informatie delen</vt:lpstr>
      <vt:lpstr>Serious game</vt:lpstr>
    </vt:vector>
  </TitlesOfParts>
  <Company>Rijkswaterstaat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Jong, Bas de (WVL)</dc:creator>
  <cp:lastModifiedBy>Dijk, Kirsten Anna van (BS)</cp:lastModifiedBy>
  <cp:revision>450</cp:revision>
  <cp:lastPrinted>2017-09-08T14:40:04Z</cp:lastPrinted>
  <dcterms:created xsi:type="dcterms:W3CDTF">2016-01-15T13:33:18Z</dcterms:created>
  <dcterms:modified xsi:type="dcterms:W3CDTF">2019-09-11T13:52:49Z</dcterms:modified>
</cp:coreProperties>
</file>